
<file path=[Content_Types].xml><?xml version="1.0" encoding="utf-8"?>
<Types xmlns="http://schemas.openxmlformats.org/package/2006/content-types">
  <Default Extension="png" ContentType="image/png"/>
  <Default Extension="tmp" ContentType="image/png"/>
  <Default Extension="m4a" ContentType="audio/mp4"/>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7" r:id="rId3"/>
    <p:sldId id="258" r:id="rId4"/>
    <p:sldId id="259" r:id="rId5"/>
    <p:sldId id="261" r:id="rId6"/>
    <p:sldId id="260"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61" d="100"/>
          <a:sy n="61" d="100"/>
        </p:scale>
        <p:origin x="72" y="3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2.png>
</file>

<file path=ppt/media/image3.jpg>
</file>

<file path=ppt/media/image4.tmp>
</file>

<file path=ppt/media/image5.tmp>
</file>

<file path=ppt/media/image6.tmp>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4183B4-36A2-4BC7-8B57-E20F42200861}" type="datetimeFigureOut">
              <a:rPr lang="en-US" smtClean="0"/>
              <a:t>9/10/2021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55C625-8A43-444A-A7E7-42C25FF825BC}" type="slidenum">
              <a:rPr lang="en-US" smtClean="0"/>
              <a:t>‹#›</a:t>
            </a:fld>
            <a:endParaRPr lang="en-US"/>
          </a:p>
        </p:txBody>
      </p:sp>
    </p:spTree>
    <p:extLst>
      <p:ext uri="{BB962C8B-B14F-4D97-AF65-F5344CB8AC3E}">
        <p14:creationId xmlns:p14="http://schemas.microsoft.com/office/powerpoint/2010/main" val="2570835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a:t>
            </a:fld>
            <a:endParaRPr lang="en-US"/>
          </a:p>
        </p:txBody>
      </p:sp>
    </p:spTree>
    <p:extLst>
      <p:ext uri="{BB962C8B-B14F-4D97-AF65-F5344CB8AC3E}">
        <p14:creationId xmlns:p14="http://schemas.microsoft.com/office/powerpoint/2010/main" val="3617957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10</a:t>
            </a:fld>
            <a:endParaRPr lang="en-US"/>
          </a:p>
        </p:txBody>
      </p:sp>
    </p:spTree>
    <p:extLst>
      <p:ext uri="{BB962C8B-B14F-4D97-AF65-F5344CB8AC3E}">
        <p14:creationId xmlns:p14="http://schemas.microsoft.com/office/powerpoint/2010/main" val="3703664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11</a:t>
            </a:fld>
            <a:endParaRPr lang="en-US"/>
          </a:p>
        </p:txBody>
      </p:sp>
    </p:spTree>
    <p:extLst>
      <p:ext uri="{BB962C8B-B14F-4D97-AF65-F5344CB8AC3E}">
        <p14:creationId xmlns:p14="http://schemas.microsoft.com/office/powerpoint/2010/main" val="23579349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12</a:t>
            </a:fld>
            <a:endParaRPr lang="en-US"/>
          </a:p>
        </p:txBody>
      </p:sp>
    </p:spTree>
    <p:extLst>
      <p:ext uri="{BB962C8B-B14F-4D97-AF65-F5344CB8AC3E}">
        <p14:creationId xmlns:p14="http://schemas.microsoft.com/office/powerpoint/2010/main" val="31494117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13</a:t>
            </a:fld>
            <a:endParaRPr lang="en-US"/>
          </a:p>
        </p:txBody>
      </p:sp>
    </p:spTree>
    <p:extLst>
      <p:ext uri="{BB962C8B-B14F-4D97-AF65-F5344CB8AC3E}">
        <p14:creationId xmlns:p14="http://schemas.microsoft.com/office/powerpoint/2010/main" val="9241772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14</a:t>
            </a:fld>
            <a:endParaRPr lang="en-US"/>
          </a:p>
        </p:txBody>
      </p:sp>
    </p:spTree>
    <p:extLst>
      <p:ext uri="{BB962C8B-B14F-4D97-AF65-F5344CB8AC3E}">
        <p14:creationId xmlns:p14="http://schemas.microsoft.com/office/powerpoint/2010/main" val="42931491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15</a:t>
            </a:fld>
            <a:endParaRPr lang="en-US"/>
          </a:p>
        </p:txBody>
      </p:sp>
    </p:spTree>
    <p:extLst>
      <p:ext uri="{BB962C8B-B14F-4D97-AF65-F5344CB8AC3E}">
        <p14:creationId xmlns:p14="http://schemas.microsoft.com/office/powerpoint/2010/main" val="1705786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16</a:t>
            </a:fld>
            <a:endParaRPr lang="en-US"/>
          </a:p>
        </p:txBody>
      </p:sp>
    </p:spTree>
    <p:extLst>
      <p:ext uri="{BB962C8B-B14F-4D97-AF65-F5344CB8AC3E}">
        <p14:creationId xmlns:p14="http://schemas.microsoft.com/office/powerpoint/2010/main" val="1009924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17</a:t>
            </a:fld>
            <a:endParaRPr lang="en-US"/>
          </a:p>
        </p:txBody>
      </p:sp>
    </p:spTree>
    <p:extLst>
      <p:ext uri="{BB962C8B-B14F-4D97-AF65-F5344CB8AC3E}">
        <p14:creationId xmlns:p14="http://schemas.microsoft.com/office/powerpoint/2010/main" val="952750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18</a:t>
            </a:fld>
            <a:endParaRPr lang="en-US"/>
          </a:p>
        </p:txBody>
      </p:sp>
    </p:spTree>
    <p:extLst>
      <p:ext uri="{BB962C8B-B14F-4D97-AF65-F5344CB8AC3E}">
        <p14:creationId xmlns:p14="http://schemas.microsoft.com/office/powerpoint/2010/main" val="9122335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19</a:t>
            </a:fld>
            <a:endParaRPr lang="en-US"/>
          </a:p>
        </p:txBody>
      </p:sp>
    </p:spTree>
    <p:extLst>
      <p:ext uri="{BB962C8B-B14F-4D97-AF65-F5344CB8AC3E}">
        <p14:creationId xmlns:p14="http://schemas.microsoft.com/office/powerpoint/2010/main" val="93992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a:t>
            </a:fld>
            <a:endParaRPr lang="en-US"/>
          </a:p>
        </p:txBody>
      </p:sp>
    </p:spTree>
    <p:extLst>
      <p:ext uri="{BB962C8B-B14F-4D97-AF65-F5344CB8AC3E}">
        <p14:creationId xmlns:p14="http://schemas.microsoft.com/office/powerpoint/2010/main" val="24874708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20</a:t>
            </a:fld>
            <a:endParaRPr lang="en-US"/>
          </a:p>
        </p:txBody>
      </p:sp>
    </p:spTree>
    <p:extLst>
      <p:ext uri="{BB962C8B-B14F-4D97-AF65-F5344CB8AC3E}">
        <p14:creationId xmlns:p14="http://schemas.microsoft.com/office/powerpoint/2010/main" val="35919783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21</a:t>
            </a:fld>
            <a:endParaRPr lang="en-US"/>
          </a:p>
        </p:txBody>
      </p:sp>
    </p:spTree>
    <p:extLst>
      <p:ext uri="{BB962C8B-B14F-4D97-AF65-F5344CB8AC3E}">
        <p14:creationId xmlns:p14="http://schemas.microsoft.com/office/powerpoint/2010/main" val="25065821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22</a:t>
            </a:fld>
            <a:endParaRPr lang="en-US"/>
          </a:p>
        </p:txBody>
      </p:sp>
    </p:spTree>
    <p:extLst>
      <p:ext uri="{BB962C8B-B14F-4D97-AF65-F5344CB8AC3E}">
        <p14:creationId xmlns:p14="http://schemas.microsoft.com/office/powerpoint/2010/main" val="28507330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23</a:t>
            </a:fld>
            <a:endParaRPr lang="en-US"/>
          </a:p>
        </p:txBody>
      </p:sp>
    </p:spTree>
    <p:extLst>
      <p:ext uri="{BB962C8B-B14F-4D97-AF65-F5344CB8AC3E}">
        <p14:creationId xmlns:p14="http://schemas.microsoft.com/office/powerpoint/2010/main" val="950997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3</a:t>
            </a:fld>
            <a:endParaRPr lang="en-US"/>
          </a:p>
        </p:txBody>
      </p:sp>
    </p:spTree>
    <p:extLst>
      <p:ext uri="{BB962C8B-B14F-4D97-AF65-F5344CB8AC3E}">
        <p14:creationId xmlns:p14="http://schemas.microsoft.com/office/powerpoint/2010/main" val="2878606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4</a:t>
            </a:fld>
            <a:endParaRPr lang="en-US"/>
          </a:p>
        </p:txBody>
      </p:sp>
    </p:spTree>
    <p:extLst>
      <p:ext uri="{BB962C8B-B14F-4D97-AF65-F5344CB8AC3E}">
        <p14:creationId xmlns:p14="http://schemas.microsoft.com/office/powerpoint/2010/main" val="906897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5</a:t>
            </a:fld>
            <a:endParaRPr lang="en-US"/>
          </a:p>
        </p:txBody>
      </p:sp>
    </p:spTree>
    <p:extLst>
      <p:ext uri="{BB962C8B-B14F-4D97-AF65-F5344CB8AC3E}">
        <p14:creationId xmlns:p14="http://schemas.microsoft.com/office/powerpoint/2010/main" val="25005112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6</a:t>
            </a:fld>
            <a:endParaRPr lang="en-US"/>
          </a:p>
        </p:txBody>
      </p:sp>
    </p:spTree>
    <p:extLst>
      <p:ext uri="{BB962C8B-B14F-4D97-AF65-F5344CB8AC3E}">
        <p14:creationId xmlns:p14="http://schemas.microsoft.com/office/powerpoint/2010/main" val="4278767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7</a:t>
            </a:fld>
            <a:endParaRPr lang="en-US"/>
          </a:p>
        </p:txBody>
      </p:sp>
    </p:spTree>
    <p:extLst>
      <p:ext uri="{BB962C8B-B14F-4D97-AF65-F5344CB8AC3E}">
        <p14:creationId xmlns:p14="http://schemas.microsoft.com/office/powerpoint/2010/main" val="1217911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8</a:t>
            </a:fld>
            <a:endParaRPr lang="en-US"/>
          </a:p>
        </p:txBody>
      </p:sp>
    </p:spTree>
    <p:extLst>
      <p:ext uri="{BB962C8B-B14F-4D97-AF65-F5344CB8AC3E}">
        <p14:creationId xmlns:p14="http://schemas.microsoft.com/office/powerpoint/2010/main" val="1911794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555C625-8A43-444A-A7E7-42C25FF825BC}" type="slidenum">
              <a:rPr lang="en-US" smtClean="0"/>
              <a:t>9</a:t>
            </a:fld>
            <a:endParaRPr lang="en-US"/>
          </a:p>
        </p:txBody>
      </p:sp>
    </p:spTree>
    <p:extLst>
      <p:ext uri="{BB962C8B-B14F-4D97-AF65-F5344CB8AC3E}">
        <p14:creationId xmlns:p14="http://schemas.microsoft.com/office/powerpoint/2010/main" val="1415552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4A11649-0BFC-4A01-8219-B3B11901FD73}"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6793679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3FA484D-840B-4F7A-A701-0408DDA0C0B4}"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6326168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F4BF02B-C536-4DCC-B97E-205AAFC6B4B1}"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214236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D55B9BC-5739-4031-B1AF-9D8B93E69AD2}"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26583689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7539606-6DC5-4185-9573-2233F30D9E85}"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924258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7364665-40CF-4EFB-BE31-43ADF8C3F4E4}"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2469862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4127DE7-3A54-4E3F-A27C-94D00D71EF7B}"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7659187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1231C6-1B5F-4AB3-8FDD-C4AE57D7A398}"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5290409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4F9F06-6409-4D1F-AAEE-22CC67675C49}"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29586526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B378FE6-7F44-4DA3-946E-0077EDB955BF}" type="datetime1">
              <a:rPr lang="en-US" smtClean="0"/>
              <a:t>9/10/2021</a:t>
            </a:fld>
            <a:endParaRPr lang="en-US"/>
          </a:p>
        </p:txBody>
      </p:sp>
      <p:sp>
        <p:nvSpPr>
          <p:cNvPr id="5" name="Footer Placeholder 4"/>
          <p:cNvSpPr>
            <a:spLocks noGrp="1"/>
          </p:cNvSpPr>
          <p:nvPr>
            <p:ph type="ftr" sz="quarter" idx="11"/>
          </p:nvPr>
        </p:nvSpPr>
        <p:spPr/>
        <p:txBody>
          <a:bodyPr/>
          <a:lstStyle/>
          <a:p>
            <a:r>
              <a:rPr lang="fa-IR" smtClean="0"/>
              <a:t>ارائه سمینار تحقیق و تتبع نظری</a:t>
            </a:r>
            <a:endParaRPr lang="en-US"/>
          </a:p>
        </p:txBody>
      </p:sp>
      <p:sp>
        <p:nvSpPr>
          <p:cNvPr id="6" name="Slide Number Placeholder 5"/>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33921765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8EABED4-6148-4DC3-A0D5-DBAC4D4CD57F}" type="datetime1">
              <a:rPr lang="en-US" smtClean="0"/>
              <a:t>9/10/2021</a:t>
            </a:fld>
            <a:endParaRPr lang="en-US"/>
          </a:p>
        </p:txBody>
      </p:sp>
      <p:sp>
        <p:nvSpPr>
          <p:cNvPr id="6" name="Footer Placeholder 5"/>
          <p:cNvSpPr>
            <a:spLocks noGrp="1"/>
          </p:cNvSpPr>
          <p:nvPr>
            <p:ph type="ftr" sz="quarter" idx="11"/>
          </p:nvPr>
        </p:nvSpPr>
        <p:spPr/>
        <p:txBody>
          <a:bodyPr/>
          <a:lstStyle/>
          <a:p>
            <a:r>
              <a:rPr lang="fa-IR" smtClean="0"/>
              <a:t>ارائه سمینار تحقیق و تتبع نظری</a:t>
            </a:r>
            <a:endParaRPr lang="en-US"/>
          </a:p>
        </p:txBody>
      </p:sp>
      <p:sp>
        <p:nvSpPr>
          <p:cNvPr id="7" name="Slide Number Placeholder 6"/>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25226398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DBEAD59-606F-40BB-B0A1-035CBBD40D3A}" type="datetime1">
              <a:rPr lang="en-US" smtClean="0"/>
              <a:t>9/10/2021</a:t>
            </a:fld>
            <a:endParaRPr lang="en-US"/>
          </a:p>
        </p:txBody>
      </p:sp>
      <p:sp>
        <p:nvSpPr>
          <p:cNvPr id="8" name="Footer Placeholder 7"/>
          <p:cNvSpPr>
            <a:spLocks noGrp="1"/>
          </p:cNvSpPr>
          <p:nvPr>
            <p:ph type="ftr" sz="quarter" idx="11"/>
          </p:nvPr>
        </p:nvSpPr>
        <p:spPr/>
        <p:txBody>
          <a:bodyPr/>
          <a:lstStyle/>
          <a:p>
            <a:r>
              <a:rPr lang="fa-IR" smtClean="0"/>
              <a:t>ارائه سمینار تحقیق و تتبع نظری</a:t>
            </a:r>
            <a:endParaRPr lang="en-US"/>
          </a:p>
        </p:txBody>
      </p:sp>
      <p:sp>
        <p:nvSpPr>
          <p:cNvPr id="9" name="Slide Number Placeholder 8"/>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5018469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4EBF249-4677-4D72-A2BA-3908ABBBB2A3}" type="datetime1">
              <a:rPr lang="en-US" smtClean="0"/>
              <a:t>9/10/2021</a:t>
            </a:fld>
            <a:endParaRPr lang="en-US"/>
          </a:p>
        </p:txBody>
      </p:sp>
      <p:sp>
        <p:nvSpPr>
          <p:cNvPr id="4" name="Footer Placeholder 3"/>
          <p:cNvSpPr>
            <a:spLocks noGrp="1"/>
          </p:cNvSpPr>
          <p:nvPr>
            <p:ph type="ftr" sz="quarter" idx="11"/>
          </p:nvPr>
        </p:nvSpPr>
        <p:spPr/>
        <p:txBody>
          <a:bodyPr/>
          <a:lstStyle/>
          <a:p>
            <a:r>
              <a:rPr lang="fa-IR" smtClean="0"/>
              <a:t>ارائه سمینار تحقیق و تتبع نظری</a:t>
            </a:r>
            <a:endParaRPr lang="en-US"/>
          </a:p>
        </p:txBody>
      </p:sp>
      <p:sp>
        <p:nvSpPr>
          <p:cNvPr id="5" name="Slide Number Placeholder 4"/>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5615339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117626-EBB6-4ED5-90F3-60877715D52A}" type="datetime1">
              <a:rPr lang="en-US" smtClean="0"/>
              <a:t>9/10/2021</a:t>
            </a:fld>
            <a:endParaRPr lang="en-US"/>
          </a:p>
        </p:txBody>
      </p:sp>
      <p:sp>
        <p:nvSpPr>
          <p:cNvPr id="3" name="Footer Placeholder 2"/>
          <p:cNvSpPr>
            <a:spLocks noGrp="1"/>
          </p:cNvSpPr>
          <p:nvPr>
            <p:ph type="ftr" sz="quarter" idx="11"/>
          </p:nvPr>
        </p:nvSpPr>
        <p:spPr/>
        <p:txBody>
          <a:bodyPr/>
          <a:lstStyle/>
          <a:p>
            <a:r>
              <a:rPr lang="fa-IR" smtClean="0"/>
              <a:t>ارائه سمینار تحقیق و تتبع نظری</a:t>
            </a:r>
            <a:endParaRPr lang="en-US"/>
          </a:p>
        </p:txBody>
      </p:sp>
      <p:sp>
        <p:nvSpPr>
          <p:cNvPr id="4" name="Slide Number Placeholder 3"/>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2715708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D9617E2-05A1-4D37-9E96-8EE8E0A15A8D}" type="datetime1">
              <a:rPr lang="en-US" smtClean="0"/>
              <a:t>9/10/2021</a:t>
            </a:fld>
            <a:endParaRPr lang="en-US"/>
          </a:p>
        </p:txBody>
      </p:sp>
      <p:sp>
        <p:nvSpPr>
          <p:cNvPr id="6" name="Footer Placeholder 5"/>
          <p:cNvSpPr>
            <a:spLocks noGrp="1"/>
          </p:cNvSpPr>
          <p:nvPr>
            <p:ph type="ftr" sz="quarter" idx="11"/>
          </p:nvPr>
        </p:nvSpPr>
        <p:spPr/>
        <p:txBody>
          <a:bodyPr/>
          <a:lstStyle/>
          <a:p>
            <a:r>
              <a:rPr lang="fa-IR" smtClean="0"/>
              <a:t>ارائه سمینار تحقیق و تتبع نظری</a:t>
            </a:r>
            <a:endParaRPr lang="en-US"/>
          </a:p>
        </p:txBody>
      </p:sp>
      <p:sp>
        <p:nvSpPr>
          <p:cNvPr id="7" name="Slide Number Placeholder 6"/>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40780300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26A3AD2-C976-403A-BB3D-95464E3B8285}" type="datetime1">
              <a:rPr lang="en-US" smtClean="0"/>
              <a:t>9/10/2021</a:t>
            </a:fld>
            <a:endParaRPr lang="en-US"/>
          </a:p>
        </p:txBody>
      </p:sp>
      <p:sp>
        <p:nvSpPr>
          <p:cNvPr id="6" name="Footer Placeholder 5"/>
          <p:cNvSpPr>
            <a:spLocks noGrp="1"/>
          </p:cNvSpPr>
          <p:nvPr>
            <p:ph type="ftr" sz="quarter" idx="11"/>
          </p:nvPr>
        </p:nvSpPr>
        <p:spPr/>
        <p:txBody>
          <a:bodyPr/>
          <a:lstStyle/>
          <a:p>
            <a:r>
              <a:rPr lang="fa-IR" smtClean="0"/>
              <a:t>ارائه سمینار تحقیق و تتبع نظری</a:t>
            </a:r>
            <a:endParaRPr lang="en-US"/>
          </a:p>
        </p:txBody>
      </p:sp>
      <p:sp>
        <p:nvSpPr>
          <p:cNvPr id="7" name="Slide Number Placeholder 6"/>
          <p:cNvSpPr>
            <a:spLocks noGrp="1"/>
          </p:cNvSpPr>
          <p:nvPr>
            <p:ph type="sldNum" sz="quarter" idx="12"/>
          </p:nvPr>
        </p:nvSpPr>
        <p:spPr/>
        <p:txBody>
          <a:bodyPr/>
          <a:lstStyle/>
          <a:p>
            <a:fld id="{673085D7-8213-4061-9BD4-04BE85624B6A}" type="slidenum">
              <a:rPr lang="en-US" smtClean="0"/>
              <a:t>‹#›</a:t>
            </a:fld>
            <a:endParaRPr lang="en-US"/>
          </a:p>
        </p:txBody>
      </p:sp>
    </p:spTree>
    <p:extLst>
      <p:ext uri="{BB962C8B-B14F-4D97-AF65-F5344CB8AC3E}">
        <p14:creationId xmlns:p14="http://schemas.microsoft.com/office/powerpoint/2010/main" val="19982341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C8AA9-7A3A-448E-8C22-8061782E78A0}" type="datetime1">
              <a:rPr lang="en-US" smtClean="0"/>
              <a:t>9/10/2021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fa-IR" smtClean="0"/>
              <a:t>ارائه سمینار تحقیق و تتبع نظری</a:t>
            </a:r>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73085D7-8213-4061-9BD4-04BE85624B6A}" type="slidenum">
              <a:rPr lang="en-US" smtClean="0"/>
              <a:t>‹#›</a:t>
            </a:fld>
            <a:endParaRPr lang="en-US"/>
          </a:p>
        </p:txBody>
      </p:sp>
    </p:spTree>
    <p:extLst>
      <p:ext uri="{BB962C8B-B14F-4D97-AF65-F5344CB8AC3E}">
        <p14:creationId xmlns:p14="http://schemas.microsoft.com/office/powerpoint/2010/main" val="14512073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tmp"/><Relationship Id="rId5" Type="http://schemas.openxmlformats.org/officeDocument/2006/relationships/image" Target="../media/image1.em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emf"/><Relationship Id="rId5" Type="http://schemas.openxmlformats.org/officeDocument/2006/relationships/image" Target="../media/image5.tmp"/><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6.tmp"/><Relationship Id="rId5" Type="http://schemas.openxmlformats.org/officeDocument/2006/relationships/image" Target="../media/image1.emf"/><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2.png"/><Relationship Id="rId4"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slide" Target="slide22.xml"/><Relationship Id="rId3" Type="http://schemas.openxmlformats.org/officeDocument/2006/relationships/slideLayout" Target="../slideLayouts/slideLayout2.xml"/><Relationship Id="rId7" Type="http://schemas.openxmlformats.org/officeDocument/2006/relationships/slide" Target="slide1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slide" Target="slide10.xml"/><Relationship Id="rId5" Type="http://schemas.openxmlformats.org/officeDocument/2006/relationships/slide" Target="slide5.xml"/><Relationship Id="rId10" Type="http://schemas.openxmlformats.org/officeDocument/2006/relationships/image" Target="../media/image2.png"/><Relationship Id="rId4" Type="http://schemas.openxmlformats.org/officeDocument/2006/relationships/notesSlide" Target="../notesSlides/notesSlide4.xml"/><Relationship Id="rId9" Type="http://schemas.openxmlformats.org/officeDocument/2006/relationships/image" Target="../media/image1.em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emf"/><Relationship Id="rId5" Type="http://schemas.openxmlformats.org/officeDocument/2006/relationships/image" Target="../media/image3.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fa-IR" b="1" dirty="0" smtClean="0">
                <a:solidFill>
                  <a:schemeClr val="tx1"/>
                </a:solidFill>
                <a:cs typeface="B Zar" panose="00000400000000000000" pitchFamily="2" charset="-78"/>
              </a:rPr>
              <a:t>بسم الله الرحمن الرحیم</a:t>
            </a:r>
            <a:endParaRPr lang="en-US" b="1" dirty="0">
              <a:solidFill>
                <a:schemeClr val="tx1"/>
              </a:solidFill>
              <a:cs typeface="B Zar" panose="00000400000000000000" pitchFamily="2" charset="-78"/>
            </a:endParaRPr>
          </a:p>
        </p:txBody>
      </p:sp>
      <p:pic>
        <p:nvPicPr>
          <p:cNvPr id="5" name="Picture 4"/>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80967" y="63064"/>
            <a:ext cx="1079500" cy="1486535"/>
          </a:xfrm>
          <a:prstGeom prst="rect">
            <a:avLst/>
          </a:prstGeom>
          <a:noFill/>
          <a:ln>
            <a:noFill/>
          </a:ln>
        </p:spPr>
      </p:pic>
      <p:sp>
        <p:nvSpPr>
          <p:cNvPr id="6" name="Footer Placeholder 5"/>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a:t>
            </a:r>
            <a:r>
              <a:rPr lang="fa-IR" sz="2400" b="1" dirty="0" smtClean="0">
                <a:solidFill>
                  <a:srgbClr val="0070C0"/>
                </a:solidFill>
                <a:cs typeface="B Zar" panose="00000400000000000000" pitchFamily="2" charset="-78"/>
              </a:rPr>
              <a:t>سمینار</a:t>
            </a:r>
            <a:endParaRPr lang="en-US" sz="2400" b="1" dirty="0">
              <a:solidFill>
                <a:srgbClr val="0070C0"/>
              </a:solidFill>
              <a:cs typeface="B Zar" panose="00000400000000000000" pitchFamily="2" charset="-78"/>
            </a:endParaRPr>
          </a:p>
        </p:txBody>
      </p:sp>
      <p:sp>
        <p:nvSpPr>
          <p:cNvPr id="7" name="Slide Number Placeholder 6"/>
          <p:cNvSpPr>
            <a:spLocks noGrp="1"/>
          </p:cNvSpPr>
          <p:nvPr>
            <p:ph type="sldNum" sz="quarter" idx="12"/>
          </p:nvPr>
        </p:nvSpPr>
        <p:spPr/>
        <p:txBody>
          <a:bodyPr/>
          <a:lstStyle/>
          <a:p>
            <a:fld id="{673085D7-8213-4061-9BD4-04BE85624B6A}" type="slidenum">
              <a:rPr lang="en-US" smtClean="0"/>
              <a:t>1</a:t>
            </a:fld>
            <a:endParaRPr lang="en-US"/>
          </a:p>
        </p:txBody>
      </p:sp>
      <p:pic>
        <p:nvPicPr>
          <p:cNvPr id="13" name="Audio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433310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75">
        <p15:prstTrans prst="peelOff"/>
      </p:transition>
    </mc:Choice>
    <mc:Fallback xmlns="">
      <p:transition spd="slow" advTm="300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517227"/>
            <a:ext cx="8596668" cy="1320800"/>
          </a:xfrm>
        </p:spPr>
        <p:txBody>
          <a:bodyPr/>
          <a:lstStyle/>
          <a:p>
            <a:pPr algn="ctr"/>
            <a:r>
              <a:rPr lang="fa-IR" b="1" dirty="0" smtClean="0">
                <a:solidFill>
                  <a:srgbClr val="0070C0"/>
                </a:solidFill>
                <a:cs typeface="B Zar" panose="00000400000000000000" pitchFamily="2" charset="-78"/>
              </a:rPr>
              <a:t>مقدمه و بررسي مفاهيم</a:t>
            </a:r>
            <a:endParaRPr lang="en-US" b="1" dirty="0">
              <a:solidFill>
                <a:srgbClr val="0070C0"/>
              </a:solidFill>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10</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65199" y="63062"/>
            <a:ext cx="1079500" cy="1486535"/>
          </a:xfrm>
          <a:prstGeom prst="rect">
            <a:avLst/>
          </a:prstGeom>
          <a:noFill/>
          <a:ln>
            <a:noFill/>
          </a:ln>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225889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9012">
        <p15:prstTrans prst="peelOff"/>
      </p:transition>
    </mc:Choice>
    <mc:Fallback xmlns="">
      <p:transition spd="slow" advTm="901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spcBef>
                <a:spcPts val="200"/>
              </a:spcBef>
            </a:pPr>
            <a:r>
              <a:rPr lang="ar-SA" b="1"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سرویس امنیتی برای رمزنگاری </a:t>
            </a:r>
            <a:r>
              <a:rPr lang="fa-IR" b="1"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t/>
            </a:r>
            <a:br>
              <a:rPr lang="fa-IR" b="1"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br>
            <a:r>
              <a:rPr lang="ar-SA" b="1"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t>داده‌هاي </a:t>
            </a:r>
            <a:r>
              <a:rPr lang="ar-SA" b="1"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مراقبت های بهداشتی</a:t>
            </a:r>
            <a:endParaRPr lang="en-US" sz="3200" b="1" dirty="0">
              <a:solidFill>
                <a:schemeClr val="tx1"/>
              </a:solidFill>
              <a:latin typeface="Times New Roman" panose="02020603050405020304" pitchFamily="18" charset="0"/>
              <a:ea typeface="Times New Roman" panose="02020603050405020304" pitchFamily="18" charset="0"/>
              <a:cs typeface="B Zar" panose="00000400000000000000" pitchFamily="2" charset="-78"/>
            </a:endParaRPr>
          </a:p>
        </p:txBody>
      </p:sp>
      <p:sp>
        <p:nvSpPr>
          <p:cNvPr id="3" name="Content Placeholder 2"/>
          <p:cNvSpPr>
            <a:spLocks noGrp="1"/>
          </p:cNvSpPr>
          <p:nvPr>
            <p:ph idx="1"/>
          </p:nvPr>
        </p:nvSpPr>
        <p:spPr/>
        <p:txBody>
          <a:bodyPr>
            <a:normAutofit/>
          </a:bodyPr>
          <a:lstStyle/>
          <a:p>
            <a:pPr algn="r" rtl="1">
              <a:lnSpc>
                <a:spcPct val="200000"/>
              </a:lnSpc>
            </a:pPr>
            <a:r>
              <a:rPr lang="fa-IR" sz="2400" b="1" dirty="0" smtClean="0">
                <a:latin typeface="Calibri" panose="020F0502020204030204" pitchFamily="34" charset="0"/>
                <a:ea typeface="Calibri" panose="020F0502020204030204" pitchFamily="34" charset="0"/>
                <a:cs typeface="B Zar" panose="00000400000000000000" pitchFamily="2" charset="-78"/>
              </a:rPr>
              <a:t>محرمانه </a:t>
            </a:r>
            <a:r>
              <a:rPr lang="fa-IR" sz="2400" b="1" dirty="0">
                <a:latin typeface="Calibri" panose="020F0502020204030204" pitchFamily="34" charset="0"/>
                <a:ea typeface="Calibri" panose="020F0502020204030204" pitchFamily="34" charset="0"/>
                <a:cs typeface="B Zar" panose="00000400000000000000" pitchFamily="2" charset="-78"/>
              </a:rPr>
              <a:t>بودن</a:t>
            </a:r>
            <a:endParaRPr lang="en-US" sz="2400" b="1" dirty="0">
              <a:latin typeface="Calibri" panose="020F0502020204030204" pitchFamily="34" charset="0"/>
              <a:ea typeface="Calibri" panose="020F0502020204030204" pitchFamily="34" charset="0"/>
              <a:cs typeface="B Zar" panose="00000400000000000000" pitchFamily="2" charset="-78"/>
            </a:endParaRPr>
          </a:p>
          <a:p>
            <a:pPr algn="r" rtl="1">
              <a:lnSpc>
                <a:spcPct val="200000"/>
              </a:lnSpc>
            </a:pPr>
            <a:r>
              <a:rPr lang="ar-SA" sz="2400" b="1" dirty="0" smtClean="0">
                <a:latin typeface="Times New Roman" panose="02020603050405020304" pitchFamily="18" charset="0"/>
                <a:ea typeface="Times New Roman" panose="02020603050405020304" pitchFamily="18" charset="0"/>
                <a:cs typeface="B Zar" panose="00000400000000000000" pitchFamily="2" charset="-78"/>
              </a:rPr>
              <a:t>جامعیت</a:t>
            </a:r>
            <a:endParaRPr lang="en-US" sz="2400" b="1" dirty="0">
              <a:latin typeface="Calibri" panose="020F0502020204030204" pitchFamily="34" charset="0"/>
              <a:ea typeface="Calibri" panose="020F0502020204030204" pitchFamily="34" charset="0"/>
              <a:cs typeface="B Zar" panose="00000400000000000000" pitchFamily="2" charset="-78"/>
            </a:endParaRPr>
          </a:p>
          <a:p>
            <a:pPr algn="r" rtl="1">
              <a:lnSpc>
                <a:spcPct val="200000"/>
              </a:lnSpc>
            </a:pPr>
            <a:r>
              <a:rPr lang="ar-SA" sz="2400" b="1" dirty="0">
                <a:latin typeface="Calibri" panose="020F0502020204030204" pitchFamily="34" charset="0"/>
                <a:ea typeface="Calibri" panose="020F0502020204030204" pitchFamily="34" charset="0"/>
                <a:cs typeface="B Zar" panose="00000400000000000000" pitchFamily="2" charset="-78"/>
              </a:rPr>
              <a:t>اعتبار</a:t>
            </a:r>
            <a:r>
              <a:rPr lang="en-US" sz="2400" b="1" dirty="0">
                <a:latin typeface="Calibri" panose="020F0502020204030204" pitchFamily="34" charset="0"/>
                <a:ea typeface="Calibri" panose="020F0502020204030204" pitchFamily="34" charset="0"/>
                <a:cs typeface="B Zar" panose="00000400000000000000" pitchFamily="2" charset="-78"/>
              </a:rPr>
              <a:t>  </a:t>
            </a:r>
            <a:endParaRPr lang="en-US" sz="2400" b="1" dirty="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11</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33669" y="31530"/>
            <a:ext cx="1079500" cy="1486535"/>
          </a:xfrm>
          <a:prstGeom prst="rect">
            <a:avLst/>
          </a:prstGeom>
          <a:noFill/>
          <a:ln>
            <a:noFill/>
          </a:ln>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334833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1128">
        <p15:prstTrans prst="peelOff"/>
      </p:transition>
    </mc:Choice>
    <mc:Fallback xmlns="">
      <p:transition spd="slow" advTm="411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رمزگذاري چندلايه</a:t>
            </a:r>
            <a:endParaRPr lang="en-US" b="1" dirty="0">
              <a:solidFill>
                <a:schemeClr val="tx1"/>
              </a:solidFill>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12</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33661" y="-6"/>
            <a:ext cx="1079500" cy="1486535"/>
          </a:xfrm>
          <a:prstGeom prst="rect">
            <a:avLst/>
          </a:prstGeom>
          <a:noFill/>
          <a:ln>
            <a:noFill/>
          </a:ln>
        </p:spPr>
      </p:pic>
      <p:pic>
        <p:nvPicPr>
          <p:cNvPr id="7" name="Content Placeholder 6"/>
          <p:cNvPicPr>
            <a:picLocks noGrp="1"/>
          </p:cNvPicPr>
          <p:nvPr>
            <p:ph idx="1"/>
          </p:nvPr>
        </p:nvPicPr>
        <p:blipFill rotWithShape="1">
          <a:blip r:embed="rId6">
            <a:extLst>
              <a:ext uri="{28A0092B-C50C-407E-A947-70E740481C1C}">
                <a14:useLocalDpi xmlns:a14="http://schemas.microsoft.com/office/drawing/2010/main" val="0"/>
              </a:ext>
            </a:extLst>
          </a:blip>
          <a:srcRect l="3933" t="28016" r="1685" b="12840"/>
          <a:stretch/>
        </p:blipFill>
        <p:spPr bwMode="auto">
          <a:xfrm>
            <a:off x="1606539" y="2333297"/>
            <a:ext cx="6984124" cy="2301765"/>
          </a:xfrm>
          <a:prstGeom prst="rect">
            <a:avLst/>
          </a:prstGeom>
          <a:ln>
            <a:noFill/>
          </a:ln>
          <a:extLst>
            <a:ext uri="{53640926-AAD7-44D8-BBD7-CCE9431645EC}">
              <a14:shadowObscured xmlns:a14="http://schemas.microsoft.com/office/drawing/2010/main"/>
            </a:ext>
          </a:extLst>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103169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61789">
        <p15:prstTrans prst="peelOff"/>
      </p:transition>
    </mc:Choice>
    <mc:Fallback xmlns="">
      <p:transition spd="slow" advTm="617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548758"/>
            <a:ext cx="8596668" cy="1320800"/>
          </a:xfrm>
        </p:spPr>
        <p:txBody>
          <a:bodyPr/>
          <a:lstStyle/>
          <a:p>
            <a:pPr algn="ctr" rtl="1">
              <a:lnSpc>
                <a:spcPct val="150000"/>
              </a:lnSpc>
            </a:pPr>
            <a:r>
              <a:rPr lang="fa-IR" b="1" u="sng" dirty="0">
                <a:solidFill>
                  <a:srgbClr val="0070C0"/>
                </a:solidFill>
                <a:cs typeface="B Zar" panose="00000400000000000000" pitchFamily="2" charset="-78"/>
              </a:rPr>
              <a:t>مروري بر كارهاي انجام شده در پايان‌نامه</a:t>
            </a: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13</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2" y="63058"/>
            <a:ext cx="1079500" cy="1486535"/>
          </a:xfrm>
          <a:prstGeom prst="rect">
            <a:avLst/>
          </a:prstGeom>
          <a:noFill/>
          <a:ln>
            <a:noFill/>
          </a:ln>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265719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1736">
        <p15:prstTrans prst="peelOff"/>
      </p:transition>
    </mc:Choice>
    <mc:Fallback xmlns="">
      <p:transition spd="slow" advTm="117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spcBef>
                <a:spcPts val="200"/>
              </a:spcBef>
              <a:spcAft>
                <a:spcPts val="0"/>
              </a:spcAft>
            </a:pPr>
            <a:r>
              <a:rPr lang="ar-SA" b="1"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t>راه‌اندازی </a:t>
            </a:r>
            <a:r>
              <a:rPr lang="ar-SA" b="1"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آزمایشی طرح پیشنهادی</a:t>
            </a:r>
            <a:endParaRPr lang="en-US" sz="3200" b="1" dirty="0">
              <a:solidFill>
                <a:schemeClr val="tx1"/>
              </a:solidFill>
              <a:latin typeface="Times New Roman" panose="02020603050405020304" pitchFamily="18" charset="0"/>
              <a:ea typeface="Times New Roman" panose="02020603050405020304" pitchFamily="18" charset="0"/>
              <a:cs typeface="B Zar" panose="00000400000000000000" pitchFamily="2" charset="-78"/>
            </a:endParaRPr>
          </a:p>
        </p:txBody>
      </p:sp>
      <p:sp>
        <p:nvSpPr>
          <p:cNvPr id="3" name="Content Placeholder 2"/>
          <p:cNvSpPr>
            <a:spLocks noGrp="1"/>
          </p:cNvSpPr>
          <p:nvPr>
            <p:ph idx="1"/>
          </p:nvPr>
        </p:nvSpPr>
        <p:spPr/>
        <p:txBody>
          <a:bodyPr>
            <a:normAutofit/>
          </a:bodyPr>
          <a:lstStyle/>
          <a:p>
            <a:pPr marL="336550" marR="76835" indent="0" algn="just" rtl="1">
              <a:lnSpc>
                <a:spcPct val="150000"/>
              </a:lnSpc>
              <a:buNone/>
            </a:pPr>
            <a:r>
              <a:rPr lang="ar-SA" sz="2400" dirty="0">
                <a:latin typeface="Times New Roman" panose="02020603050405020304" pitchFamily="18" charset="0"/>
                <a:ea typeface="Times New Roman" panose="02020603050405020304" pitchFamily="18" charset="0"/>
                <a:cs typeface="B Zar" panose="00000400000000000000" pitchFamily="2" charset="-78"/>
              </a:rPr>
              <a:t>برای توسعه طرح  یک مجموعه داده ساختگی( برای ایمنی بیمار) از حدود 500 بیمار انتخاب کرده؛ </a:t>
            </a:r>
            <a:r>
              <a:rPr lang="fa-IR" sz="2400" dirty="0" smtClean="0">
                <a:latin typeface="Times New Roman" panose="02020603050405020304" pitchFamily="18" charset="0"/>
                <a:ea typeface="Times New Roman" panose="02020603050405020304" pitchFamily="18" charset="0"/>
                <a:cs typeface="B Zar" panose="00000400000000000000" pitchFamily="2" charset="-78"/>
              </a:rPr>
              <a:t>اسلايد </a:t>
            </a:r>
            <a:r>
              <a:rPr lang="fa-IR" sz="2400" dirty="0" smtClean="0">
                <a:latin typeface="Calibri" panose="020F0502020204030204" pitchFamily="34" charset="0"/>
                <a:ea typeface="Times New Roman" panose="02020603050405020304" pitchFamily="18" charset="0"/>
                <a:cs typeface="B Zar" panose="00000400000000000000" pitchFamily="2" charset="-78"/>
              </a:rPr>
              <a:t>بعد</a:t>
            </a:r>
            <a:r>
              <a:rPr lang="ar-SA" sz="2400" dirty="0" smtClean="0">
                <a:latin typeface="Calibri" panose="020F0502020204030204" pitchFamily="34" charset="0"/>
                <a:ea typeface="Times New Roman" panose="02020603050405020304" pitchFamily="18" charset="0"/>
                <a:cs typeface="B Zar" panose="00000400000000000000" pitchFamily="2" charset="-78"/>
              </a:rPr>
              <a:t> </a:t>
            </a:r>
            <a:r>
              <a:rPr lang="ar-SA" sz="2400" dirty="0">
                <a:latin typeface="Times New Roman" panose="02020603050405020304" pitchFamily="18" charset="0"/>
                <a:ea typeface="Times New Roman" panose="02020603050405020304" pitchFamily="18" charset="0"/>
                <a:cs typeface="B Zar" panose="00000400000000000000" pitchFamily="2" charset="-78"/>
              </a:rPr>
              <a:t>یک سیستم مراقبت‌های بهداشتی به همراه  سیستم مدیریت پایگاه‌داده را نشان می‌دهد. </a:t>
            </a:r>
            <a:endParaRPr lang="fa-IR" sz="2400" dirty="0" smtClean="0">
              <a:latin typeface="Times New Roman" panose="02020603050405020304" pitchFamily="18" charset="0"/>
              <a:ea typeface="Times New Roman" panose="02020603050405020304" pitchFamily="18" charset="0"/>
              <a:cs typeface="B Zar" panose="00000400000000000000" pitchFamily="2" charset="-78"/>
            </a:endParaRPr>
          </a:p>
          <a:p>
            <a:pPr marL="336550" marR="76835" indent="0" algn="just" rtl="1">
              <a:lnSpc>
                <a:spcPct val="150000"/>
              </a:lnSpc>
              <a:buNone/>
            </a:pPr>
            <a:r>
              <a:rPr lang="ar-SA" sz="2400" dirty="0" smtClean="0">
                <a:latin typeface="Times New Roman" panose="02020603050405020304" pitchFamily="18" charset="0"/>
                <a:ea typeface="Times New Roman" panose="02020603050405020304" pitchFamily="18" charset="0"/>
                <a:cs typeface="B Zar" panose="00000400000000000000" pitchFamily="2" charset="-78"/>
              </a:rPr>
              <a:t>روی </a:t>
            </a:r>
            <a:r>
              <a:rPr lang="ar-SA" sz="2400" dirty="0">
                <a:latin typeface="Times New Roman" panose="02020603050405020304" pitchFamily="18" charset="0"/>
                <a:ea typeface="Times New Roman" panose="02020603050405020304" pitchFamily="18" charset="0"/>
                <a:cs typeface="B Zar" panose="00000400000000000000" pitchFamily="2" charset="-78"/>
              </a:rPr>
              <a:t>داده‌ها، الگوریتم‌های رمزگذاری موجود در</a:t>
            </a:r>
            <a:r>
              <a:rPr lang="en-US" sz="2400" i="1" dirty="0">
                <a:latin typeface="Times New Roman" panose="02020603050405020304" pitchFamily="18" charset="0"/>
                <a:ea typeface="Times New Roman" panose="02020603050405020304" pitchFamily="18" charset="0"/>
                <a:cs typeface="B Zar" panose="00000400000000000000" pitchFamily="2" charset="-78"/>
              </a:rPr>
              <a:t> RDBMS </a:t>
            </a:r>
            <a:r>
              <a:rPr lang="ar-SA" sz="2400" dirty="0">
                <a:latin typeface="Times New Roman" panose="02020603050405020304" pitchFamily="18" charset="0"/>
                <a:ea typeface="Times New Roman" panose="02020603050405020304" pitchFamily="18" charset="0"/>
                <a:cs typeface="B Zar" panose="00000400000000000000" pitchFamily="2" charset="-78"/>
              </a:rPr>
              <a:t> اعمال </a:t>
            </a:r>
            <a:r>
              <a:rPr lang="ar-SA" sz="2400" dirty="0" smtClean="0">
                <a:latin typeface="Times New Roman" panose="02020603050405020304" pitchFamily="18" charset="0"/>
                <a:ea typeface="Times New Roman" panose="02020603050405020304" pitchFamily="18" charset="0"/>
                <a:cs typeface="B Zar" panose="00000400000000000000" pitchFamily="2" charset="-78"/>
              </a:rPr>
              <a:t>می‌شون</a:t>
            </a:r>
            <a:r>
              <a:rPr lang="fa-IR" sz="2400" dirty="0" smtClean="0">
                <a:latin typeface="Times New Roman" panose="02020603050405020304" pitchFamily="18" charset="0"/>
                <a:ea typeface="Times New Roman" panose="02020603050405020304" pitchFamily="18" charset="0"/>
                <a:cs typeface="B Zar" panose="00000400000000000000" pitchFamily="2" charset="-78"/>
              </a:rPr>
              <a:t>د </a:t>
            </a:r>
            <a:r>
              <a:rPr lang="ar-SA" sz="2400" dirty="0" smtClean="0">
                <a:latin typeface="Times New Roman" panose="02020603050405020304" pitchFamily="18" charset="0"/>
                <a:ea typeface="Times New Roman" panose="02020603050405020304" pitchFamily="18" charset="0"/>
                <a:cs typeface="B Zar" panose="00000400000000000000" pitchFamily="2" charset="-78"/>
              </a:rPr>
              <a:t>و </a:t>
            </a:r>
            <a:r>
              <a:rPr lang="ar-SA" sz="2400" dirty="0">
                <a:latin typeface="Times New Roman" panose="02020603050405020304" pitchFamily="18" charset="0"/>
                <a:ea typeface="Times New Roman" panose="02020603050405020304" pitchFamily="18" charset="0"/>
                <a:cs typeface="B Zar" panose="00000400000000000000" pitchFamily="2" charset="-78"/>
              </a:rPr>
              <a:t>داده‌ها در محیط ابری ذخیره می‌شوند. </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14</a:t>
            </a:fld>
            <a:endParaRPr lang="en-US"/>
          </a:p>
        </p:txBody>
      </p:sp>
      <p:pic>
        <p:nvPicPr>
          <p:cNvPr id="10" name="Picture 9"/>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535817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57064">
        <p15:prstTrans prst="peelOff"/>
      </p:transition>
    </mc:Choice>
    <mc:Fallback xmlns="">
      <p:transition spd="slow" advTm="5706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15</a:t>
            </a:fld>
            <a:endParaRPr lang="en-US"/>
          </a:p>
        </p:txBody>
      </p:sp>
      <p:pic>
        <p:nvPicPr>
          <p:cNvPr id="6" name="Content Placeholder 5"/>
          <p:cNvPicPr>
            <a:picLocks noGrp="1"/>
          </p:cNvPicPr>
          <p:nvPr>
            <p:ph idx="1"/>
          </p:nvPr>
        </p:nvPicPr>
        <p:blipFill>
          <a:blip r:embed="rId5">
            <a:extLst>
              <a:ext uri="{28A0092B-C50C-407E-A947-70E740481C1C}">
                <a14:useLocalDpi xmlns:a14="http://schemas.microsoft.com/office/drawing/2010/main" val="0"/>
              </a:ext>
            </a:extLst>
          </a:blip>
          <a:stretch>
            <a:fillRect/>
          </a:stretch>
        </p:blipFill>
        <p:spPr>
          <a:xfrm>
            <a:off x="618733" y="835572"/>
            <a:ext cx="8655269" cy="5092261"/>
          </a:xfrm>
          <a:prstGeom prst="rect">
            <a:avLst/>
          </a:prstGeom>
        </p:spPr>
      </p:pic>
      <p:pic>
        <p:nvPicPr>
          <p:cNvPr id="7" name="Picture 6"/>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305892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8949">
        <p15:prstTrans prst="peelOff"/>
      </p:transition>
    </mc:Choice>
    <mc:Fallback xmlns="">
      <p:transition spd="slow" advTm="189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فيش ارائه شده به بيمار</a:t>
            </a:r>
            <a:r>
              <a:rPr lang="en-US" b="1" dirty="0" smtClean="0">
                <a:solidFill>
                  <a:schemeClr val="tx1"/>
                </a:solidFill>
                <a:cs typeface="B Zar" panose="00000400000000000000" pitchFamily="2" charset="-78"/>
              </a:rPr>
              <a:t/>
            </a:r>
            <a:br>
              <a:rPr lang="en-US" b="1" dirty="0" smtClean="0">
                <a:solidFill>
                  <a:schemeClr val="tx1"/>
                </a:solidFill>
                <a:cs typeface="B Zar" panose="00000400000000000000" pitchFamily="2" charset="-78"/>
              </a:rPr>
            </a:br>
            <a:r>
              <a:rPr lang="en-US" b="1" dirty="0" smtClean="0">
                <a:solidFill>
                  <a:schemeClr val="tx1"/>
                </a:solidFill>
                <a:cs typeface="B Zar" panose="00000400000000000000" pitchFamily="2" charset="-78"/>
              </a:rPr>
              <a:t>MR no , password , address</a:t>
            </a:r>
            <a:r>
              <a:rPr lang="fa-IR" b="1" dirty="0" smtClean="0">
                <a:solidFill>
                  <a:schemeClr val="tx1"/>
                </a:solidFill>
                <a:cs typeface="B Zar" panose="00000400000000000000" pitchFamily="2" charset="-78"/>
              </a:rPr>
              <a:t> </a:t>
            </a:r>
            <a:endParaRPr lang="en-US" b="1" dirty="0">
              <a:solidFill>
                <a:schemeClr val="tx1"/>
              </a:solidFill>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16</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7" name="Content Placeholder 6"/>
          <p:cNvPicPr>
            <a:picLocks noGrp="1"/>
          </p:cNvPicPr>
          <p:nvPr>
            <p:ph idx="1"/>
          </p:nvPr>
        </p:nvPicPr>
        <p:blipFill>
          <a:blip r:embed="rId6">
            <a:extLst>
              <a:ext uri="{28A0092B-C50C-407E-A947-70E740481C1C}">
                <a14:useLocalDpi xmlns:a14="http://schemas.microsoft.com/office/drawing/2010/main" val="0"/>
              </a:ext>
            </a:extLst>
          </a:blip>
          <a:stretch>
            <a:fillRect/>
          </a:stretch>
        </p:blipFill>
        <p:spPr>
          <a:xfrm>
            <a:off x="835573" y="1930399"/>
            <a:ext cx="8623738" cy="3634827"/>
          </a:xfrm>
          <a:prstGeom prst="rect">
            <a:avLst/>
          </a:prstGeom>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869262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53040">
        <p15:prstTrans prst="peelOff"/>
      </p:transition>
    </mc:Choice>
    <mc:Fallback xmlns="">
      <p:transition spd="slow" advTm="5304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نكته</a:t>
            </a:r>
            <a:endParaRPr lang="en-US"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lstStyle/>
          <a:p>
            <a:pPr marL="0" indent="0" algn="r" rtl="1">
              <a:buNone/>
            </a:pPr>
            <a:r>
              <a:rPr lang="en-US" dirty="0" smtClean="0"/>
              <a:t>MR no </a:t>
            </a:r>
          </a:p>
          <a:p>
            <a:pPr marL="0" indent="0" algn="r" rtl="1">
              <a:buNone/>
            </a:pPr>
            <a:r>
              <a:rPr lang="en-US" dirty="0" smtClean="0"/>
              <a:t>Medical Record no</a:t>
            </a:r>
          </a:p>
          <a:p>
            <a:pPr marL="0" indent="0" algn="r" rtl="1">
              <a:buNone/>
            </a:pPr>
            <a:r>
              <a:rPr lang="en-US" dirty="0"/>
              <a:t> </a:t>
            </a:r>
            <a:r>
              <a:rPr lang="en-US" dirty="0" smtClean="0"/>
              <a:t> </a:t>
            </a:r>
          </a:p>
          <a:p>
            <a:pPr marL="0" indent="0" algn="r" rtl="1">
              <a:buNone/>
            </a:pPr>
            <a:r>
              <a:rPr lang="en-US" dirty="0" smtClean="0"/>
              <a:t>Password</a:t>
            </a:r>
          </a:p>
          <a:p>
            <a:pPr marL="0" indent="0" algn="r" rtl="1">
              <a:buNone/>
            </a:pPr>
            <a:r>
              <a:rPr lang="fa-IR" sz="2000" dirty="0" smtClean="0">
                <a:cs typeface="B Zar" panose="00000400000000000000" pitchFamily="2" charset="-78"/>
              </a:rPr>
              <a:t>رمز تصادفي پيچيده</a:t>
            </a:r>
            <a:r>
              <a:rPr lang="en-US" sz="2000" dirty="0" smtClean="0">
                <a:cs typeface="B Zar" panose="00000400000000000000" pitchFamily="2" charset="-78"/>
              </a:rPr>
              <a:t> </a:t>
            </a:r>
            <a:endParaRPr lang="fa-IR" sz="2000" dirty="0" smtClean="0">
              <a:cs typeface="B Zar" panose="00000400000000000000" pitchFamily="2" charset="-78"/>
            </a:endParaRPr>
          </a:p>
          <a:p>
            <a:pPr marL="0" indent="0" algn="r" rtl="1">
              <a:buNone/>
            </a:pPr>
            <a:endParaRPr lang="fa-IR" sz="2000" dirty="0">
              <a:cs typeface="B Zar" panose="00000400000000000000" pitchFamily="2" charset="-78"/>
            </a:endParaRPr>
          </a:p>
          <a:p>
            <a:pPr marL="0" indent="0" algn="r" rtl="1">
              <a:buNone/>
            </a:pPr>
            <a:r>
              <a:rPr lang="en-US" sz="2000" dirty="0" smtClean="0">
                <a:cs typeface="B Zar" panose="00000400000000000000" pitchFamily="2" charset="-78"/>
              </a:rPr>
              <a:t>Web Address </a:t>
            </a:r>
          </a:p>
          <a:p>
            <a:pPr marL="0" indent="0" algn="r" rtl="1">
              <a:buNone/>
            </a:pPr>
            <a:r>
              <a:rPr lang="fa-IR" sz="2000" dirty="0" smtClean="0">
                <a:cs typeface="B Zar" panose="00000400000000000000" pitchFamily="2" charset="-78"/>
              </a:rPr>
              <a:t>آدرس </a:t>
            </a:r>
            <a:endParaRPr lang="en-US" sz="2000" dirty="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17</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734788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1573">
        <p15:prstTrans prst="peelOff"/>
      </p:transition>
    </mc:Choice>
    <mc:Fallback xmlns="">
      <p:transition spd="slow" advTm="215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اساس الگوريتم چند لايه پايان‌نامه</a:t>
            </a:r>
            <a:endParaRPr lang="en-US"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rmAutofit/>
          </a:bodyPr>
          <a:lstStyle/>
          <a:p>
            <a:pPr marL="0" indent="0" algn="r" rtl="1">
              <a:lnSpc>
                <a:spcPct val="150000"/>
              </a:lnSpc>
              <a:buNone/>
            </a:pPr>
            <a:r>
              <a:rPr lang="ar-SA" sz="2400"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t>الگوریتم </a:t>
            </a:r>
            <a:r>
              <a:rPr lang="ar-SA"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رمزگذاری متقارن</a:t>
            </a:r>
            <a:r>
              <a:rPr lang="en-US" sz="2400" i="1"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AES </a:t>
            </a:r>
            <a:r>
              <a:rPr lang="ar-SA"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را با</a:t>
            </a:r>
            <a:r>
              <a:rPr lang="ar-SA" sz="2400" dirty="0">
                <a:solidFill>
                  <a:schemeClr val="tx1"/>
                </a:solidFill>
                <a:ea typeface="Times New Roman" panose="02020603050405020304" pitchFamily="18" charset="0"/>
                <a:cs typeface="B Zar" panose="00000400000000000000" pitchFamily="2" charset="-78"/>
              </a:rPr>
              <a:t> </a:t>
            </a:r>
            <a:r>
              <a:rPr lang="ar-SA"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ترکیب کلیدهای مختلف و </a:t>
            </a:r>
            <a:r>
              <a:rPr lang="en-US" sz="2400" i="1" dirty="0">
                <a:solidFill>
                  <a:schemeClr val="tx1"/>
                </a:solidFill>
                <a:latin typeface="Arial" panose="020B0604020202020204" pitchFamily="34" charset="0"/>
                <a:ea typeface="Times New Roman" panose="02020603050405020304" pitchFamily="18" charset="0"/>
                <a:cs typeface="B Zar" panose="00000400000000000000" pitchFamily="2" charset="-78"/>
              </a:rPr>
              <a:t>3DES</a:t>
            </a:r>
            <a:r>
              <a:rPr lang="en-US" sz="2400" dirty="0">
                <a:solidFill>
                  <a:schemeClr val="tx1"/>
                </a:solidFill>
                <a:latin typeface="B Lotus" panose="00000400000000000000" pitchFamily="2" charset="-78"/>
                <a:ea typeface="Times New Roman" panose="02020603050405020304" pitchFamily="18" charset="0"/>
                <a:cs typeface="B Zar" panose="00000400000000000000" pitchFamily="2" charset="-78"/>
              </a:rPr>
              <a:t> </a:t>
            </a:r>
            <a:r>
              <a:rPr lang="en-US" sz="2400" i="1"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a:t>
            </a:r>
            <a:r>
              <a:rPr lang="fa-IR" sz="2400" i="1"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t> </a:t>
            </a:r>
            <a:r>
              <a:rPr lang="ar-SA" sz="2400"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t>بر </a:t>
            </a:r>
            <a:r>
              <a:rPr lang="ar-SA"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روی داده</a:t>
            </a:r>
            <a:r>
              <a:rPr lang="fa-IR"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a:t>
            </a:r>
            <a:r>
              <a:rPr lang="ar-SA"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ها اعمال </a:t>
            </a:r>
            <a:r>
              <a:rPr lang="fa-IR"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مي‌كنيم</a:t>
            </a:r>
            <a:r>
              <a:rPr lang="ar-SA"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a:t>
            </a:r>
            <a:endParaRPr lang="fa-IR" sz="2400"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endParaRPr>
          </a:p>
          <a:p>
            <a:pPr marL="0" indent="0" algn="r" rtl="1">
              <a:lnSpc>
                <a:spcPct val="150000"/>
              </a:lnSpc>
              <a:buNone/>
            </a:pPr>
            <a:r>
              <a:rPr lang="ar-SA" sz="2400" dirty="0" smtClean="0">
                <a:solidFill>
                  <a:schemeClr val="tx1"/>
                </a:solidFill>
                <a:latin typeface="Times New Roman" panose="02020603050405020304" pitchFamily="18" charset="0"/>
                <a:ea typeface="Times New Roman" panose="02020603050405020304" pitchFamily="18" charset="0"/>
                <a:cs typeface="B Zar" panose="00000400000000000000" pitchFamily="2" charset="-78"/>
              </a:rPr>
              <a:t>کلید </a:t>
            </a:r>
            <a:r>
              <a:rPr lang="ar-SA"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در</a:t>
            </a:r>
            <a:r>
              <a:rPr lang="en-US" sz="2400" i="1"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RDBMS </a:t>
            </a:r>
            <a:r>
              <a:rPr lang="ar-SA"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ذخیره می‌شود و توسط سرور</a:t>
            </a:r>
            <a:r>
              <a:rPr lang="en-US" sz="2400" i="1"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 Microsoft SQL </a:t>
            </a:r>
            <a:r>
              <a:rPr lang="ar-SA" sz="2400" dirty="0">
                <a:solidFill>
                  <a:schemeClr val="tx1"/>
                </a:solidFill>
                <a:latin typeface="Times New Roman" panose="02020603050405020304" pitchFamily="18" charset="0"/>
                <a:ea typeface="Times New Roman" panose="02020603050405020304" pitchFamily="18" charset="0"/>
                <a:cs typeface="B Zar" panose="00000400000000000000" pitchFamily="2" charset="-78"/>
              </a:rPr>
              <a:t>محافظت می‌شود و از رمز عبور محافظت می‌کند.</a:t>
            </a:r>
            <a:endParaRPr lang="en-US" sz="2400" dirty="0">
              <a:solidFill>
                <a:schemeClr val="tx1"/>
              </a:solidFill>
              <a:cs typeface="B Zar" panose="00000400000000000000" pitchFamily="2" charset="-78"/>
            </a:endParaRPr>
          </a:p>
          <a:p>
            <a:pPr marL="0" indent="0" algn="r">
              <a:lnSpc>
                <a:spcPct val="150000"/>
              </a:lnSpc>
              <a:buNone/>
            </a:pPr>
            <a:endParaRPr lang="en-US" sz="2400" dirty="0">
              <a:solidFill>
                <a:schemeClr val="tx1"/>
              </a:solidFill>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18</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216521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6357">
        <p15:prstTrans prst="peelOff"/>
      </p:transition>
    </mc:Choice>
    <mc:Fallback xmlns="">
      <p:transition spd="slow" advTm="463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lgn="ctr" rtl="1">
              <a:spcBef>
                <a:spcPts val="200"/>
              </a:spcBef>
            </a:pPr>
            <a:r>
              <a:rPr lang="ar-SA" b="1" dirty="0" smtClean="0">
                <a:solidFill>
                  <a:schemeClr val="tx1"/>
                </a:solidFill>
                <a:latin typeface="Cambria" panose="02040503050406030204" pitchFamily="18" charset="0"/>
                <a:ea typeface="Times New Roman" panose="02020603050405020304" pitchFamily="18" charset="0"/>
                <a:cs typeface="B Zar" panose="00000400000000000000" pitchFamily="2" charset="-78"/>
              </a:rPr>
              <a:t> </a:t>
            </a:r>
            <a:r>
              <a:rPr lang="ar-SA" b="1" dirty="0">
                <a:solidFill>
                  <a:schemeClr val="tx1"/>
                </a:solidFill>
                <a:latin typeface="Cambria" panose="02040503050406030204" pitchFamily="18" charset="0"/>
                <a:ea typeface="Times New Roman" panose="02020603050405020304" pitchFamily="18" charset="0"/>
                <a:cs typeface="B Zar" panose="00000400000000000000" pitchFamily="2" charset="-78"/>
              </a:rPr>
              <a:t>فرآیند رمزگذاری و رمزگشایی در </a:t>
            </a:r>
            <a:r>
              <a:rPr lang="en-US" b="1" dirty="0">
                <a:solidFill>
                  <a:schemeClr val="tx1"/>
                </a:solidFill>
                <a:latin typeface="Calibri" panose="020F0502020204030204" pitchFamily="34" charset="0"/>
                <a:ea typeface="Times New Roman" panose="02020603050405020304" pitchFamily="18" charset="0"/>
                <a:cs typeface="B Zar" panose="00000400000000000000" pitchFamily="2" charset="-78"/>
              </a:rPr>
              <a:t>RDBMS</a:t>
            </a:r>
            <a:r>
              <a:rPr lang="en-US" b="1" dirty="0">
                <a:solidFill>
                  <a:schemeClr val="tx1"/>
                </a:solidFill>
                <a:latin typeface="Cambria" panose="02040503050406030204" pitchFamily="18" charset="0"/>
                <a:ea typeface="Times New Roman" panose="02020603050405020304" pitchFamily="18" charset="0"/>
                <a:cs typeface="B Zar" panose="00000400000000000000" pitchFamily="2" charset="-78"/>
              </a:rPr>
              <a:t> </a:t>
            </a:r>
            <a:r>
              <a:rPr lang="en-US" b="1" dirty="0">
                <a:solidFill>
                  <a:schemeClr val="tx1"/>
                </a:solidFill>
                <a:latin typeface="B Zar" panose="00000400000000000000" pitchFamily="2" charset="-78"/>
                <a:ea typeface="Times New Roman" panose="02020603050405020304" pitchFamily="18" charset="0"/>
                <a:cs typeface="B Zar" panose="00000400000000000000" pitchFamily="2" charset="-78"/>
              </a:rPr>
              <a:t> </a:t>
            </a:r>
            <a:endParaRPr lang="en-US" b="1" dirty="0">
              <a:solidFill>
                <a:schemeClr val="tx1"/>
              </a:solidFill>
              <a:latin typeface="Cambria" panose="02040503050406030204" pitchFamily="18" charset="0"/>
              <a:ea typeface="Times New Roman" panose="02020603050405020304" pitchFamily="18" charset="0"/>
              <a:cs typeface="B Zar" panose="00000400000000000000" pitchFamily="2" charset="-78"/>
            </a:endParaRPr>
          </a:p>
        </p:txBody>
      </p:sp>
      <p:sp>
        <p:nvSpPr>
          <p:cNvPr id="3" name="Content Placeholder 2"/>
          <p:cNvSpPr>
            <a:spLocks noGrp="1"/>
          </p:cNvSpPr>
          <p:nvPr>
            <p:ph idx="1"/>
          </p:nvPr>
        </p:nvSpPr>
        <p:spPr/>
        <p:txBody>
          <a:bodyPr>
            <a:noAutofit/>
          </a:bodyPr>
          <a:lstStyle/>
          <a:p>
            <a:pPr marL="0" indent="0" algn="r" rtl="1">
              <a:lnSpc>
                <a:spcPct val="150000"/>
              </a:lnSpc>
              <a:buNone/>
            </a:pPr>
            <a:r>
              <a:rPr lang="ar-SA" sz="2400" dirty="0" smtClean="0">
                <a:latin typeface="Calibri" panose="020F0502020204030204" pitchFamily="34" charset="0"/>
                <a:ea typeface="Calibri" panose="020F0502020204030204" pitchFamily="34" charset="0"/>
                <a:cs typeface="B Zar" panose="00000400000000000000" pitchFamily="2" charset="-78"/>
              </a:rPr>
              <a:t>مرحله </a:t>
            </a:r>
            <a:r>
              <a:rPr lang="ar-SA" sz="2400" dirty="0">
                <a:latin typeface="Calibri" panose="020F0502020204030204" pitchFamily="34" charset="0"/>
                <a:ea typeface="Calibri" panose="020F0502020204030204" pitchFamily="34" charset="0"/>
                <a:cs typeface="B Zar" panose="00000400000000000000" pitchFamily="2" charset="-78"/>
              </a:rPr>
              <a:t>1 : </a:t>
            </a:r>
            <a:r>
              <a:rPr lang="en-US" sz="2400" dirty="0">
                <a:latin typeface="Calibri" panose="020F0502020204030204" pitchFamily="34" charset="0"/>
                <a:ea typeface="Calibri" panose="020F0502020204030204" pitchFamily="34" charset="0"/>
                <a:cs typeface="B Zar" panose="00000400000000000000" pitchFamily="2" charset="-78"/>
              </a:rPr>
              <a:t> </a:t>
            </a:r>
            <a:r>
              <a:rPr lang="ar-SA" sz="2400" dirty="0">
                <a:latin typeface="Calibri" panose="020F0502020204030204" pitchFamily="34" charset="0"/>
                <a:ea typeface="Calibri" panose="020F0502020204030204" pitchFamily="34" charset="0"/>
                <a:cs typeface="B Zar" panose="00000400000000000000" pitchFamily="2" charset="-78"/>
              </a:rPr>
              <a:t>ایجاد کلید اصلی</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r" rtl="1">
              <a:lnSpc>
                <a:spcPct val="150000"/>
              </a:lnSpc>
              <a:buNone/>
            </a:pPr>
            <a:r>
              <a:rPr lang="ar-SA" sz="2400" dirty="0" smtClean="0">
                <a:latin typeface="Calibri" panose="020F0502020204030204" pitchFamily="34" charset="0"/>
                <a:ea typeface="Calibri" panose="020F0502020204030204" pitchFamily="34" charset="0"/>
                <a:cs typeface="B Zar" panose="00000400000000000000" pitchFamily="2" charset="-78"/>
              </a:rPr>
              <a:t>مرحله </a:t>
            </a:r>
            <a:r>
              <a:rPr lang="ar-SA" sz="2400" dirty="0">
                <a:latin typeface="Calibri" panose="020F0502020204030204" pitchFamily="34" charset="0"/>
                <a:ea typeface="Calibri" panose="020F0502020204030204" pitchFamily="34" charset="0"/>
                <a:cs typeface="B Zar" panose="00000400000000000000" pitchFamily="2" charset="-78"/>
              </a:rPr>
              <a:t>2 :  ایجاد </a:t>
            </a:r>
            <a:r>
              <a:rPr lang="ar-SA" sz="2400" dirty="0" smtClean="0">
                <a:latin typeface="Calibri" panose="020F0502020204030204" pitchFamily="34" charset="0"/>
                <a:ea typeface="Calibri" panose="020F0502020204030204" pitchFamily="34" charset="0"/>
                <a:cs typeface="B Zar" panose="00000400000000000000" pitchFamily="2" charset="-78"/>
              </a:rPr>
              <a:t>گواهی</a:t>
            </a:r>
            <a:r>
              <a:rPr lang="fa-IR" sz="2400" dirty="0" smtClean="0">
                <a:latin typeface="Calibri" panose="020F0502020204030204" pitchFamily="34" charset="0"/>
                <a:ea typeface="Calibri" panose="020F0502020204030204" pitchFamily="34" charset="0"/>
                <a:cs typeface="B Zar" panose="00000400000000000000" pitchFamily="2" charset="-78"/>
              </a:rPr>
              <a:t> ( </a:t>
            </a:r>
            <a:r>
              <a:rPr lang="ar-SA" sz="2400" dirty="0" smtClean="0">
                <a:latin typeface="Times New Roman" panose="02020603050405020304" pitchFamily="18" charset="0"/>
                <a:ea typeface="Times New Roman" panose="02020603050405020304" pitchFamily="18" charset="0"/>
                <a:cs typeface="B Zar" panose="00000400000000000000" pitchFamily="2" charset="-78"/>
              </a:rPr>
              <a:t>جهت </a:t>
            </a:r>
            <a:r>
              <a:rPr lang="ar-SA" sz="2400" dirty="0">
                <a:latin typeface="Times New Roman" panose="02020603050405020304" pitchFamily="18" charset="0"/>
                <a:ea typeface="Times New Roman" panose="02020603050405020304" pitchFamily="18" charset="0"/>
                <a:cs typeface="B Zar" panose="00000400000000000000" pitchFamily="2" charset="-78"/>
              </a:rPr>
              <a:t>محافظت از کلید </a:t>
            </a:r>
            <a:r>
              <a:rPr lang="ar-SA" sz="2400" dirty="0" smtClean="0">
                <a:latin typeface="Times New Roman" panose="02020603050405020304" pitchFamily="18" charset="0"/>
                <a:ea typeface="Times New Roman" panose="02020603050405020304" pitchFamily="18" charset="0"/>
                <a:cs typeface="B Zar" panose="00000400000000000000" pitchFamily="2" charset="-78"/>
              </a:rPr>
              <a:t>اصلی</a:t>
            </a:r>
            <a:r>
              <a:rPr lang="fa-IR" sz="2400" dirty="0" smtClean="0">
                <a:latin typeface="Times New Roman" panose="02020603050405020304" pitchFamily="18" charset="0"/>
                <a:ea typeface="Times New Roman" panose="02020603050405020304" pitchFamily="18" charset="0"/>
                <a:cs typeface="B Zar" panose="00000400000000000000" pitchFamily="2" charset="-78"/>
              </a:rPr>
              <a:t>)</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r">
              <a:lnSpc>
                <a:spcPct val="150000"/>
              </a:lnSpc>
              <a:buNone/>
            </a:pPr>
            <a:r>
              <a:rPr lang="ar-SA" sz="2400" dirty="0">
                <a:latin typeface="Calibri" panose="020F0502020204030204" pitchFamily="34" charset="0"/>
                <a:ea typeface="Calibri" panose="020F0502020204030204" pitchFamily="34" charset="0"/>
                <a:cs typeface="B Zar" panose="00000400000000000000" pitchFamily="2" charset="-78"/>
              </a:rPr>
              <a:t>مرحله 3 : ساخت </a:t>
            </a:r>
            <a:r>
              <a:rPr lang="ar-SA" sz="2400" dirty="0" smtClean="0">
                <a:latin typeface="Calibri" panose="020F0502020204030204" pitchFamily="34" charset="0"/>
                <a:ea typeface="Calibri" panose="020F0502020204030204" pitchFamily="34" charset="0"/>
                <a:cs typeface="B Zar" panose="00000400000000000000" pitchFamily="2" charset="-78"/>
              </a:rPr>
              <a:t>کلید</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r">
              <a:lnSpc>
                <a:spcPct val="150000"/>
              </a:lnSpc>
              <a:buNone/>
            </a:pPr>
            <a:r>
              <a:rPr lang="ar-SA" sz="2400" dirty="0" smtClean="0">
                <a:latin typeface="Calibri" panose="020F0502020204030204" pitchFamily="34" charset="0"/>
                <a:ea typeface="Calibri" panose="020F0502020204030204" pitchFamily="34" charset="0"/>
                <a:cs typeface="B Zar" panose="00000400000000000000" pitchFamily="2" charset="-78"/>
              </a:rPr>
              <a:t>مرحله </a:t>
            </a:r>
            <a:r>
              <a:rPr lang="ar-SA" sz="2400" dirty="0">
                <a:latin typeface="Calibri" panose="020F0502020204030204" pitchFamily="34" charset="0"/>
                <a:ea typeface="Calibri" panose="020F0502020204030204" pitchFamily="34" charset="0"/>
                <a:cs typeface="B Zar" panose="00000400000000000000" pitchFamily="2" charset="-78"/>
              </a:rPr>
              <a:t>4 : رمزگذاری </a:t>
            </a:r>
            <a:r>
              <a:rPr lang="ar-SA" sz="2400" dirty="0" smtClean="0">
                <a:latin typeface="Calibri" panose="020F0502020204030204" pitchFamily="34" charset="0"/>
                <a:ea typeface="Calibri" panose="020F0502020204030204" pitchFamily="34" charset="0"/>
                <a:cs typeface="B Zar" panose="00000400000000000000" pitchFamily="2" charset="-78"/>
              </a:rPr>
              <a:t>ستون‌ها</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19</a:t>
            </a:fld>
            <a:endParaRPr lang="en-US"/>
          </a:p>
        </p:txBody>
      </p:sp>
      <p:pic>
        <p:nvPicPr>
          <p:cNvPr id="9" name="Picture 8"/>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786033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8830">
        <p15:prstTrans prst="peelOff"/>
      </p:transition>
    </mc:Choice>
    <mc:Fallback xmlns="">
      <p:transition spd="slow" advTm="288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fa-IR" sz="2400" b="1" smtClean="0">
                <a:solidFill>
                  <a:srgbClr val="0070C0"/>
                </a:solidFill>
                <a:cs typeface="B Zar" panose="00000400000000000000" pitchFamily="2" charset="-78"/>
              </a:rPr>
              <a:t>ارائه </a:t>
            </a:r>
            <a:r>
              <a:rPr lang="fa-IR" sz="2400" b="1" smtClean="0">
                <a:solidFill>
                  <a:srgbClr val="0070C0"/>
                </a:solidFill>
                <a:cs typeface="B Zar" panose="00000400000000000000" pitchFamily="2" charset="-78"/>
              </a:rPr>
              <a:t>سمینار</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2</a:t>
            </a:fld>
            <a:endParaRPr lang="en-US"/>
          </a:p>
        </p:txBody>
      </p:sp>
      <p:sp>
        <p:nvSpPr>
          <p:cNvPr id="7" name="Rectangle 6"/>
          <p:cNvSpPr/>
          <p:nvPr/>
        </p:nvSpPr>
        <p:spPr>
          <a:xfrm>
            <a:off x="677334" y="774176"/>
            <a:ext cx="8743146" cy="4493538"/>
          </a:xfrm>
          <a:prstGeom prst="rect">
            <a:avLst/>
          </a:prstGeom>
        </p:spPr>
        <p:txBody>
          <a:bodyPr wrap="square">
            <a:spAutoFit/>
          </a:bodyPr>
          <a:lstStyle/>
          <a:p>
            <a:pPr algn="ctr" rtl="1">
              <a:spcAft>
                <a:spcPts val="0"/>
              </a:spcAft>
            </a:pPr>
            <a:r>
              <a:rPr lang="en-US" sz="2000" b="1" dirty="0">
                <a:latin typeface="Calibri" panose="020F0502020204030204" pitchFamily="34" charset="0"/>
                <a:ea typeface="Calibri" panose="020F0502020204030204" pitchFamily="34" charset="0"/>
                <a:cs typeface="B Zar" panose="00000400000000000000" pitchFamily="2" charset="-78"/>
              </a:rPr>
              <a:t> </a:t>
            </a:r>
            <a:endParaRPr lang="en-US" sz="2000"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r>
              <a:rPr lang="fa-IR" sz="3200" b="1" dirty="0">
                <a:latin typeface="Calibri" panose="020F0502020204030204" pitchFamily="34" charset="0"/>
                <a:ea typeface="Calibri" panose="020F0502020204030204" pitchFamily="34" charset="0"/>
                <a:cs typeface="B Zar" panose="00000400000000000000" pitchFamily="2" charset="-78"/>
              </a:rPr>
              <a:t> </a:t>
            </a:r>
            <a:r>
              <a:rPr lang="fa-IR" sz="2800" b="1" dirty="0" smtClean="0">
                <a:latin typeface="Calibri" panose="020F0502020204030204" pitchFamily="34" charset="0"/>
                <a:ea typeface="Calibri" panose="020F0502020204030204" pitchFamily="34" charset="0"/>
                <a:cs typeface="B Zar" panose="00000400000000000000" pitchFamily="2" charset="-78"/>
              </a:rPr>
              <a:t>عنوان </a:t>
            </a:r>
            <a:r>
              <a:rPr lang="fa-IR" sz="2800" b="1" dirty="0">
                <a:latin typeface="Calibri" panose="020F0502020204030204" pitchFamily="34" charset="0"/>
                <a:ea typeface="Calibri" panose="020F0502020204030204" pitchFamily="34" charset="0"/>
                <a:cs typeface="B Zar" panose="00000400000000000000" pitchFamily="2" charset="-78"/>
              </a:rPr>
              <a:t>سمينار</a:t>
            </a:r>
            <a:r>
              <a:rPr lang="fa-IR" sz="2800" b="1" dirty="0" smtClean="0">
                <a:latin typeface="Calibri" panose="020F0502020204030204" pitchFamily="34" charset="0"/>
                <a:ea typeface="Calibri" panose="020F0502020204030204" pitchFamily="34" charset="0"/>
                <a:cs typeface="B Zar" panose="00000400000000000000" pitchFamily="2" charset="-78"/>
              </a:rPr>
              <a:t>:</a:t>
            </a:r>
          </a:p>
          <a:p>
            <a:pPr algn="ctr" rtl="1">
              <a:spcAft>
                <a:spcPts val="0"/>
              </a:spcAft>
            </a:pPr>
            <a:endParaRPr lang="fa-IR" sz="2000" b="1"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endParaRPr lang="fa-IR" sz="2000" b="1" dirty="0" smtClean="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endParaRPr lang="en-US" sz="2000" dirty="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r>
              <a:rPr lang="fa-IR" sz="2400" b="1" dirty="0">
                <a:latin typeface="Calibri" panose="020F0502020204030204" pitchFamily="34" charset="0"/>
                <a:ea typeface="Calibri" panose="020F0502020204030204" pitchFamily="34" charset="0"/>
                <a:cs typeface="B Zar" panose="00000400000000000000" pitchFamily="2" charset="-78"/>
              </a:rPr>
              <a:t> </a:t>
            </a:r>
            <a:endParaRPr lang="en-US" sz="2400" dirty="0">
              <a:latin typeface="Calibri" panose="020F0502020204030204" pitchFamily="34" charset="0"/>
              <a:ea typeface="Calibri" panose="020F0502020204030204" pitchFamily="34" charset="0"/>
              <a:cs typeface="B Zar" panose="00000400000000000000" pitchFamily="2" charset="-78"/>
            </a:endParaRPr>
          </a:p>
          <a:p>
            <a:pPr algn="ctr" rtl="1">
              <a:lnSpc>
                <a:spcPct val="150000"/>
              </a:lnSpc>
              <a:spcAft>
                <a:spcPts val="0"/>
              </a:spcAft>
            </a:pPr>
            <a:r>
              <a:rPr lang="fa-IR" sz="2800" b="1" dirty="0">
                <a:latin typeface="Calibri" panose="020F0502020204030204" pitchFamily="34" charset="0"/>
                <a:ea typeface="Calibri" panose="020F0502020204030204" pitchFamily="34" charset="0"/>
                <a:cs typeface="B Zar" panose="00000400000000000000" pitchFamily="2" charset="-78"/>
              </a:rPr>
              <a:t>مدل رمزگذاری چند لایه برای محافظت از </a:t>
            </a:r>
            <a:endParaRPr lang="fa-IR" sz="2800" b="1" dirty="0" smtClean="0">
              <a:latin typeface="Calibri" panose="020F0502020204030204" pitchFamily="34" charset="0"/>
              <a:ea typeface="Calibri" panose="020F0502020204030204" pitchFamily="34" charset="0"/>
              <a:cs typeface="B Zar" panose="00000400000000000000" pitchFamily="2" charset="-78"/>
            </a:endParaRPr>
          </a:p>
          <a:p>
            <a:pPr algn="ctr" rtl="1">
              <a:lnSpc>
                <a:spcPct val="150000"/>
              </a:lnSpc>
              <a:spcAft>
                <a:spcPts val="0"/>
              </a:spcAft>
            </a:pPr>
            <a:r>
              <a:rPr lang="fa-IR" sz="2800" b="1" dirty="0" smtClean="0">
                <a:latin typeface="Calibri" panose="020F0502020204030204" pitchFamily="34" charset="0"/>
                <a:ea typeface="Calibri" panose="020F0502020204030204" pitchFamily="34" charset="0"/>
                <a:cs typeface="B Zar" panose="00000400000000000000" pitchFamily="2" charset="-78"/>
              </a:rPr>
              <a:t>داده‌های </a:t>
            </a:r>
            <a:r>
              <a:rPr lang="fa-IR" sz="2800" b="1" dirty="0">
                <a:latin typeface="Calibri" panose="020F0502020204030204" pitchFamily="34" charset="0"/>
                <a:ea typeface="Calibri" panose="020F0502020204030204" pitchFamily="34" charset="0"/>
                <a:cs typeface="B Zar" panose="00000400000000000000" pitchFamily="2" charset="-78"/>
              </a:rPr>
              <a:t>مراقبت‌هاي بهداشتی </a:t>
            </a:r>
            <a:r>
              <a:rPr lang="fa-IR" sz="2800" b="1" dirty="0" smtClean="0">
                <a:latin typeface="Calibri" panose="020F0502020204030204" pitchFamily="34" charset="0"/>
                <a:ea typeface="Calibri" panose="020F0502020204030204" pitchFamily="34" charset="0"/>
                <a:cs typeface="B Zar" panose="00000400000000000000" pitchFamily="2" charset="-78"/>
              </a:rPr>
              <a:t>در </a:t>
            </a:r>
            <a:r>
              <a:rPr lang="fa-IR" sz="2800" b="1" dirty="0">
                <a:latin typeface="Calibri" panose="020F0502020204030204" pitchFamily="34" charset="0"/>
                <a:ea typeface="Calibri" panose="020F0502020204030204" pitchFamily="34" charset="0"/>
                <a:cs typeface="B Zar" panose="00000400000000000000" pitchFamily="2" charset="-78"/>
              </a:rPr>
              <a:t>محیط </a:t>
            </a:r>
            <a:r>
              <a:rPr lang="fa-IR" sz="2800" b="1" dirty="0" smtClean="0">
                <a:latin typeface="Calibri" panose="020F0502020204030204" pitchFamily="34" charset="0"/>
                <a:ea typeface="Calibri" panose="020F0502020204030204" pitchFamily="34" charset="0"/>
                <a:cs typeface="B Zar" panose="00000400000000000000" pitchFamily="2" charset="-78"/>
              </a:rPr>
              <a:t>ابري</a:t>
            </a:r>
          </a:p>
          <a:p>
            <a:pPr algn="ctr" rtl="1">
              <a:lnSpc>
                <a:spcPct val="150000"/>
              </a:lnSpc>
              <a:spcAft>
                <a:spcPts val="0"/>
              </a:spcAft>
            </a:pPr>
            <a:r>
              <a:rPr lang="fa-IR" sz="2800" b="1" dirty="0" smtClean="0">
                <a:latin typeface="Calibri" panose="020F0502020204030204" pitchFamily="34" charset="0"/>
                <a:ea typeface="Calibri" panose="020F0502020204030204" pitchFamily="34" charset="0"/>
                <a:cs typeface="B Zar" panose="00000400000000000000" pitchFamily="2" charset="-78"/>
              </a:rPr>
              <a:t>( </a:t>
            </a:r>
            <a:r>
              <a:rPr lang="fa-IR" sz="2800" b="1" dirty="0">
                <a:latin typeface="Calibri" panose="020F0502020204030204" pitchFamily="34" charset="0"/>
                <a:ea typeface="Calibri" panose="020F0502020204030204" pitchFamily="34" charset="0"/>
                <a:cs typeface="B Zar" panose="00000400000000000000" pitchFamily="2" charset="-78"/>
              </a:rPr>
              <a:t>بررسي و مرور</a:t>
            </a:r>
            <a:r>
              <a:rPr lang="fa-IR" sz="2800" b="1" dirty="0" smtClean="0">
                <a:latin typeface="Calibri" panose="020F0502020204030204" pitchFamily="34" charset="0"/>
                <a:ea typeface="Calibri" panose="020F0502020204030204" pitchFamily="34" charset="0"/>
                <a:cs typeface="B Zar" panose="00000400000000000000" pitchFamily="2" charset="-78"/>
              </a:rPr>
              <a:t>)</a:t>
            </a:r>
            <a:endParaRPr lang="fa-IR" sz="2400" b="1" dirty="0" smtClean="0">
              <a:latin typeface="Calibri" panose="020F0502020204030204" pitchFamily="34" charset="0"/>
              <a:ea typeface="Calibri" panose="020F0502020204030204" pitchFamily="34" charset="0"/>
              <a:cs typeface="B Zar" panose="00000400000000000000" pitchFamily="2" charset="-78"/>
            </a:endParaRPr>
          </a:p>
          <a:p>
            <a:pPr algn="ctr" rtl="1">
              <a:spcAft>
                <a:spcPts val="0"/>
              </a:spcAft>
            </a:pPr>
            <a:endParaRPr lang="en-US" sz="2400" dirty="0">
              <a:latin typeface="Calibri" panose="020F0502020204030204" pitchFamily="34" charset="0"/>
              <a:ea typeface="Calibri" panose="020F0502020204030204" pitchFamily="34" charset="0"/>
              <a:cs typeface="B Zar" panose="00000400000000000000" pitchFamily="2" charset="-78"/>
            </a:endParaRPr>
          </a:p>
        </p:txBody>
      </p:sp>
      <p:pic>
        <p:nvPicPr>
          <p:cNvPr id="10" name="Picture 9"/>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65201" y="78830"/>
            <a:ext cx="1079500" cy="1486535"/>
          </a:xfrm>
          <a:prstGeom prst="rect">
            <a:avLst/>
          </a:prstGeom>
          <a:noFill/>
          <a:ln>
            <a:noFill/>
          </a:ln>
        </p:spPr>
      </p:pic>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07563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50645">
        <p15:prstTrans prst="peelOff"/>
      </p:transition>
    </mc:Choice>
    <mc:Fallback xmlns="">
      <p:transition spd="slow" advTm="5064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rtl="1">
              <a:spcBef>
                <a:spcPts val="200"/>
              </a:spcBef>
              <a:spcAft>
                <a:spcPts val="0"/>
              </a:spcAft>
            </a:pPr>
            <a:r>
              <a:rPr lang="ar-SA" b="1" dirty="0">
                <a:solidFill>
                  <a:schemeClr val="tx1"/>
                </a:solidFill>
                <a:latin typeface="Cambria" panose="02040503050406030204" pitchFamily="18" charset="0"/>
                <a:ea typeface="Times New Roman" panose="02020603050405020304" pitchFamily="18" charset="0"/>
                <a:cs typeface="B Zar" panose="00000400000000000000" pitchFamily="2" charset="-78"/>
              </a:rPr>
              <a:t>سخت‌افزار مورد </a:t>
            </a:r>
            <a:r>
              <a:rPr lang="ar-SA" b="1" dirty="0" smtClean="0">
                <a:solidFill>
                  <a:schemeClr val="tx1"/>
                </a:solidFill>
                <a:latin typeface="Cambria" panose="02040503050406030204" pitchFamily="18" charset="0"/>
                <a:ea typeface="Times New Roman" panose="02020603050405020304" pitchFamily="18" charset="0"/>
                <a:cs typeface="B Zar" panose="00000400000000000000" pitchFamily="2" charset="-78"/>
              </a:rPr>
              <a:t>نياز</a:t>
            </a:r>
            <a:endParaRPr lang="en-US" dirty="0">
              <a:solidFill>
                <a:schemeClr val="tx1"/>
              </a:solidFill>
              <a:latin typeface="Calibri" panose="020F0502020204030204" pitchFamily="34" charset="0"/>
              <a:ea typeface="Calibri" panose="020F0502020204030204" pitchFamily="34" charset="0"/>
              <a:cs typeface="B Lotus" panose="00000400000000000000" pitchFamily="2" charset="-78"/>
            </a:endParaRPr>
          </a:p>
        </p:txBody>
      </p:sp>
      <p:sp>
        <p:nvSpPr>
          <p:cNvPr id="3" name="Content Placeholder 2"/>
          <p:cNvSpPr>
            <a:spLocks noGrp="1"/>
          </p:cNvSpPr>
          <p:nvPr>
            <p:ph idx="1"/>
          </p:nvPr>
        </p:nvSpPr>
        <p:spPr/>
        <p:txBody>
          <a:bodyPr>
            <a:normAutofit/>
          </a:bodyPr>
          <a:lstStyle/>
          <a:p>
            <a:pPr marR="5080" lvl="0" algn="just" rtl="1">
              <a:lnSpc>
                <a:spcPct val="150000"/>
              </a:lnSpc>
              <a:buFont typeface="Symbol" panose="05050102010706020507" pitchFamily="18" charset="2"/>
              <a:buChar char=""/>
            </a:pPr>
            <a:r>
              <a:rPr lang="ar-SA" sz="2400" dirty="0" smtClean="0">
                <a:latin typeface="Times New Roman" panose="02020603050405020304" pitchFamily="18" charset="0"/>
                <a:ea typeface="Times New Roman" panose="02020603050405020304" pitchFamily="18" charset="0"/>
                <a:cs typeface="B Zar" panose="00000400000000000000" pitchFamily="2" charset="-78"/>
              </a:rPr>
              <a:t>پردازنده</a:t>
            </a:r>
            <a:r>
              <a:rPr lang="en-US" sz="2400" i="1" dirty="0" smtClean="0">
                <a:latin typeface="Times New Roman" panose="02020603050405020304" pitchFamily="18" charset="0"/>
                <a:ea typeface="Times New Roman" panose="02020603050405020304" pitchFamily="18" charset="0"/>
                <a:cs typeface="B Zar" panose="00000400000000000000" pitchFamily="2" charset="-78"/>
              </a:rPr>
              <a:t> </a:t>
            </a:r>
            <a:r>
              <a:rPr lang="en-US" sz="2400" i="1" dirty="0">
                <a:latin typeface="Times New Roman" panose="02020603050405020304" pitchFamily="18" charset="0"/>
                <a:ea typeface="Times New Roman" panose="02020603050405020304" pitchFamily="18" charset="0"/>
                <a:cs typeface="B Zar" panose="00000400000000000000" pitchFamily="2" charset="-78"/>
              </a:rPr>
              <a:t>Intel Core i7-6500U Processor     </a:t>
            </a:r>
            <a:endParaRPr lang="en-US" sz="2400" dirty="0">
              <a:latin typeface="Calibri" panose="020F0502020204030204" pitchFamily="34" charset="0"/>
              <a:ea typeface="Calibri" panose="020F0502020204030204" pitchFamily="34" charset="0"/>
              <a:cs typeface="B Zar" panose="00000400000000000000" pitchFamily="2" charset="-78"/>
            </a:endParaRPr>
          </a:p>
          <a:p>
            <a:pPr marR="5080" lvl="0" algn="just" rtl="1">
              <a:lnSpc>
                <a:spcPct val="150000"/>
              </a:lnSpc>
              <a:buFont typeface="Symbol" panose="05050102010706020507" pitchFamily="18" charset="2"/>
              <a:buChar char=""/>
            </a:pPr>
            <a:r>
              <a:rPr lang="en-US" sz="2400" i="1" dirty="0">
                <a:latin typeface="Times New Roman" panose="02020603050405020304" pitchFamily="18" charset="0"/>
                <a:ea typeface="Times New Roman" panose="02020603050405020304" pitchFamily="18" charset="0"/>
                <a:cs typeface="B Zar" panose="00000400000000000000" pitchFamily="2" charset="-78"/>
              </a:rPr>
              <a:t>Ram</a:t>
            </a:r>
            <a:r>
              <a:rPr lang="fa-IR" sz="2400" dirty="0">
                <a:latin typeface="Times New Roman" panose="02020603050405020304" pitchFamily="18" charset="0"/>
                <a:ea typeface="Times New Roman" panose="02020603050405020304" pitchFamily="18" charset="0"/>
                <a:cs typeface="B Zar" panose="00000400000000000000" pitchFamily="2" charset="-78"/>
              </a:rPr>
              <a:t> 8 گیگابایتی</a:t>
            </a:r>
            <a:endParaRPr lang="en-US" sz="2400" dirty="0">
              <a:latin typeface="Calibri" panose="020F0502020204030204" pitchFamily="34" charset="0"/>
              <a:ea typeface="Calibri" panose="020F0502020204030204" pitchFamily="34" charset="0"/>
              <a:cs typeface="B Zar" panose="00000400000000000000" pitchFamily="2" charset="-78"/>
            </a:endParaRPr>
          </a:p>
          <a:p>
            <a:pPr marR="5080" lvl="0" algn="just" rtl="1">
              <a:lnSpc>
                <a:spcPct val="150000"/>
              </a:lnSpc>
              <a:buFont typeface="Symbol" panose="05050102010706020507" pitchFamily="18" charset="2"/>
              <a:buChar char=""/>
            </a:pPr>
            <a:r>
              <a:rPr lang="ar-SA" sz="2400" dirty="0">
                <a:latin typeface="Times New Roman" panose="02020603050405020304" pitchFamily="18" charset="0"/>
                <a:ea typeface="Times New Roman" panose="02020603050405020304" pitchFamily="18" charset="0"/>
                <a:cs typeface="B Zar" panose="00000400000000000000" pitchFamily="2" charset="-78"/>
              </a:rPr>
              <a:t>هارد دیسک 500 گیگابایتی</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just" rtl="1">
              <a:lnSpc>
                <a:spcPct val="150000"/>
              </a:lnSpc>
              <a:buNone/>
            </a:pP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20</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219310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1760">
        <p15:prstTrans prst="peelOff"/>
      </p:transition>
    </mc:Choice>
    <mc:Fallback xmlns="">
      <p:transition spd="slow" advTm="417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spcBef>
                <a:spcPts val="200"/>
              </a:spcBef>
            </a:pPr>
            <a:r>
              <a:rPr lang="ar-SA" b="1" dirty="0" smtClean="0">
                <a:solidFill>
                  <a:schemeClr val="tx1"/>
                </a:solidFill>
                <a:latin typeface="Cambria" panose="02040503050406030204" pitchFamily="18" charset="0"/>
                <a:ea typeface="Times New Roman" panose="02020603050405020304" pitchFamily="18" charset="0"/>
                <a:cs typeface="B Zar" panose="00000400000000000000" pitchFamily="2" charset="-78"/>
              </a:rPr>
              <a:t> </a:t>
            </a:r>
            <a:r>
              <a:rPr lang="ar-SA" b="1" dirty="0">
                <a:solidFill>
                  <a:schemeClr val="tx1"/>
                </a:solidFill>
                <a:latin typeface="Cambria" panose="02040503050406030204" pitchFamily="18" charset="0"/>
                <a:ea typeface="Times New Roman" panose="02020603050405020304" pitchFamily="18" charset="0"/>
                <a:cs typeface="B Zar" panose="00000400000000000000" pitchFamily="2" charset="-78"/>
              </a:rPr>
              <a:t>سیستم عامل و نرم‌افزار مورد نیاز</a:t>
            </a:r>
            <a:endParaRPr lang="en-US" b="1" dirty="0">
              <a:solidFill>
                <a:schemeClr val="tx1"/>
              </a:solidFill>
              <a:latin typeface="Cambria" panose="02040503050406030204" pitchFamily="18" charset="0"/>
              <a:ea typeface="Times New Roman" panose="02020603050405020304" pitchFamily="18" charset="0"/>
              <a:cs typeface="B Zar" panose="00000400000000000000" pitchFamily="2" charset="-78"/>
            </a:endParaRPr>
          </a:p>
        </p:txBody>
      </p:sp>
      <p:sp>
        <p:nvSpPr>
          <p:cNvPr id="3" name="Content Placeholder 2"/>
          <p:cNvSpPr>
            <a:spLocks noGrp="1"/>
          </p:cNvSpPr>
          <p:nvPr>
            <p:ph idx="1"/>
          </p:nvPr>
        </p:nvSpPr>
        <p:spPr/>
        <p:txBody>
          <a:bodyPr>
            <a:normAutofit/>
          </a:bodyPr>
          <a:lstStyle/>
          <a:p>
            <a:pPr marR="5080" lvl="0" algn="just" rtl="1">
              <a:lnSpc>
                <a:spcPct val="150000"/>
              </a:lnSpc>
              <a:buFont typeface="Symbol" panose="05050102010706020507" pitchFamily="18" charset="2"/>
              <a:buChar char=""/>
            </a:pPr>
            <a:r>
              <a:rPr lang="ar-SA" sz="2400" dirty="0" smtClean="0">
                <a:latin typeface="Times New Roman" panose="02020603050405020304" pitchFamily="18" charset="0"/>
                <a:ea typeface="Times New Roman" panose="02020603050405020304" pitchFamily="18" charset="0"/>
                <a:cs typeface="B Zar" panose="00000400000000000000" pitchFamily="2" charset="-78"/>
              </a:rPr>
              <a:t>ویندوز </a:t>
            </a:r>
            <a:r>
              <a:rPr lang="ar-SA" sz="2400" dirty="0">
                <a:latin typeface="Times New Roman" panose="02020603050405020304" pitchFamily="18" charset="0"/>
                <a:ea typeface="Times New Roman" panose="02020603050405020304" pitchFamily="18" charset="0"/>
                <a:cs typeface="B Zar" panose="00000400000000000000" pitchFamily="2" charset="-78"/>
              </a:rPr>
              <a:t>10 یا بالاتر</a:t>
            </a:r>
            <a:r>
              <a:rPr lang="en-US" sz="2400" i="1" dirty="0">
                <a:latin typeface="Times New Roman" panose="02020603050405020304" pitchFamily="18" charset="0"/>
                <a:ea typeface="Times New Roman" panose="02020603050405020304" pitchFamily="18" charset="0"/>
                <a:cs typeface="B Zar" panose="00000400000000000000" pitchFamily="2" charset="-78"/>
              </a:rPr>
              <a:t>   </a:t>
            </a:r>
            <a:endParaRPr lang="en-US" sz="2400" dirty="0">
              <a:latin typeface="Calibri" panose="020F0502020204030204" pitchFamily="34" charset="0"/>
              <a:ea typeface="Calibri" panose="020F0502020204030204" pitchFamily="34" charset="0"/>
              <a:cs typeface="B Zar" panose="00000400000000000000" pitchFamily="2" charset="-78"/>
            </a:endParaRPr>
          </a:p>
          <a:p>
            <a:pPr marR="5080" lvl="0" algn="just" rtl="1">
              <a:lnSpc>
                <a:spcPct val="150000"/>
              </a:lnSpc>
              <a:buFont typeface="Symbol" panose="05050102010706020507" pitchFamily="18" charset="2"/>
              <a:buChar char=""/>
            </a:pPr>
            <a:r>
              <a:rPr lang="en-US" sz="2400" i="1" dirty="0">
                <a:latin typeface="Times New Roman" panose="02020603050405020304" pitchFamily="18" charset="0"/>
                <a:ea typeface="Times New Roman" panose="02020603050405020304" pitchFamily="18" charset="0"/>
                <a:cs typeface="B Zar" panose="00000400000000000000" pitchFamily="2" charset="-78"/>
              </a:rPr>
              <a:t>Visual Studio</a:t>
            </a:r>
            <a:r>
              <a:rPr lang="en-US" sz="2400" dirty="0">
                <a:latin typeface="B Lotus" panose="00000400000000000000" pitchFamily="2" charset="-78"/>
                <a:ea typeface="Times New Roman" panose="02020603050405020304" pitchFamily="18" charset="0"/>
                <a:cs typeface="B Zar" panose="00000400000000000000" pitchFamily="2" charset="-78"/>
              </a:rPr>
              <a:t> </a:t>
            </a:r>
            <a:r>
              <a:rPr lang="en-US" sz="2400" i="1" dirty="0">
                <a:latin typeface="Times New Roman" panose="02020603050405020304" pitchFamily="18" charset="0"/>
                <a:ea typeface="Times New Roman" panose="02020603050405020304" pitchFamily="18" charset="0"/>
                <a:cs typeface="B Zar" panose="00000400000000000000" pitchFamily="2" charset="-78"/>
              </a:rPr>
              <a:t> </a:t>
            </a:r>
            <a:r>
              <a:rPr lang="ar-SA" sz="2400" dirty="0">
                <a:latin typeface="Times New Roman" panose="02020603050405020304" pitchFamily="18" charset="0"/>
                <a:ea typeface="Times New Roman" panose="02020603050405020304" pitchFamily="18" charset="0"/>
                <a:cs typeface="B Zar" panose="00000400000000000000" pitchFamily="2" charset="-78"/>
              </a:rPr>
              <a:t>12 یا 15</a:t>
            </a:r>
            <a:r>
              <a:rPr lang="en-US" sz="2400" i="1" dirty="0">
                <a:latin typeface="Times New Roman" panose="02020603050405020304" pitchFamily="18" charset="0"/>
                <a:ea typeface="Times New Roman" panose="02020603050405020304" pitchFamily="18" charset="0"/>
                <a:cs typeface="B Zar" panose="00000400000000000000" pitchFamily="2" charset="-78"/>
              </a:rPr>
              <a:t>     </a:t>
            </a:r>
            <a:endParaRPr lang="en-US" sz="2400" dirty="0">
              <a:latin typeface="Calibri" panose="020F0502020204030204" pitchFamily="34" charset="0"/>
              <a:ea typeface="Calibri" panose="020F0502020204030204" pitchFamily="34" charset="0"/>
              <a:cs typeface="B Zar" panose="00000400000000000000" pitchFamily="2" charset="-78"/>
            </a:endParaRPr>
          </a:p>
          <a:p>
            <a:pPr marR="5080" lvl="0" algn="just" rtl="1">
              <a:lnSpc>
                <a:spcPct val="150000"/>
              </a:lnSpc>
              <a:buFont typeface="Symbol" panose="05050102010706020507" pitchFamily="18" charset="2"/>
              <a:buChar char=""/>
            </a:pPr>
            <a:r>
              <a:rPr lang="en-US" sz="2400" i="1" dirty="0">
                <a:latin typeface="Times New Roman" panose="02020603050405020304" pitchFamily="18" charset="0"/>
                <a:ea typeface="Times New Roman" panose="02020603050405020304" pitchFamily="18" charset="0"/>
                <a:cs typeface="B Zar" panose="00000400000000000000" pitchFamily="2" charset="-78"/>
              </a:rPr>
              <a:t>SQL Server 2014</a:t>
            </a:r>
            <a:r>
              <a:rPr lang="en-US" sz="2400" dirty="0">
                <a:latin typeface="B Lotus" panose="00000400000000000000" pitchFamily="2" charset="-78"/>
                <a:ea typeface="Times New Roman" panose="02020603050405020304" pitchFamily="18" charset="0"/>
                <a:cs typeface="B Zar" panose="00000400000000000000" pitchFamily="2" charset="-78"/>
              </a:rPr>
              <a:t> </a:t>
            </a:r>
            <a:r>
              <a:rPr lang="en-US" sz="2400" i="1" dirty="0">
                <a:latin typeface="Times New Roman" panose="02020603050405020304" pitchFamily="18" charset="0"/>
                <a:ea typeface="Times New Roman" panose="02020603050405020304" pitchFamily="18" charset="0"/>
                <a:cs typeface="B Zar" panose="00000400000000000000" pitchFamily="2" charset="-78"/>
              </a:rPr>
              <a:t> </a:t>
            </a:r>
            <a:r>
              <a:rPr lang="fa-IR" sz="2400" i="1" dirty="0" smtClean="0">
                <a:latin typeface="Times New Roman" panose="02020603050405020304" pitchFamily="18" charset="0"/>
                <a:ea typeface="Times New Roman" panose="02020603050405020304" pitchFamily="18" charset="0"/>
                <a:cs typeface="B Zar" panose="00000400000000000000" pitchFamily="2" charset="-78"/>
              </a:rPr>
              <a:t> </a:t>
            </a:r>
            <a:r>
              <a:rPr lang="ar-SA" sz="2400" dirty="0" smtClean="0">
                <a:latin typeface="Times New Roman" panose="02020603050405020304" pitchFamily="18" charset="0"/>
                <a:ea typeface="Times New Roman" panose="02020603050405020304" pitchFamily="18" charset="0"/>
                <a:cs typeface="B Zar" panose="00000400000000000000" pitchFamily="2" charset="-78"/>
              </a:rPr>
              <a:t>یا </a:t>
            </a:r>
            <a:r>
              <a:rPr lang="ar-SA" sz="2400" dirty="0">
                <a:latin typeface="Times New Roman" panose="02020603050405020304" pitchFamily="18" charset="0"/>
                <a:ea typeface="Times New Roman" panose="02020603050405020304" pitchFamily="18" charset="0"/>
                <a:cs typeface="B Zar" panose="00000400000000000000" pitchFamily="2" charset="-78"/>
              </a:rPr>
              <a:t>بالاتر</a:t>
            </a:r>
            <a:r>
              <a:rPr lang="en-US" sz="2400" i="1" dirty="0">
                <a:latin typeface="Times New Roman" panose="02020603050405020304" pitchFamily="18" charset="0"/>
                <a:ea typeface="Times New Roman" panose="02020603050405020304" pitchFamily="18" charset="0"/>
                <a:cs typeface="B Zar" panose="00000400000000000000" pitchFamily="2" charset="-78"/>
              </a:rPr>
              <a:t>     </a:t>
            </a:r>
            <a:endParaRPr lang="en-US" sz="2400" dirty="0">
              <a:latin typeface="Calibri" panose="020F0502020204030204" pitchFamily="34" charset="0"/>
              <a:ea typeface="Calibri" panose="020F0502020204030204" pitchFamily="34" charset="0"/>
              <a:cs typeface="B Zar" panose="00000400000000000000" pitchFamily="2" charset="-78"/>
            </a:endParaRPr>
          </a:p>
          <a:p>
            <a:pPr marR="5080" lvl="0" algn="just" rtl="1">
              <a:lnSpc>
                <a:spcPct val="150000"/>
              </a:lnSpc>
              <a:buFont typeface="Symbol" panose="05050102010706020507" pitchFamily="18" charset="2"/>
              <a:buChar char=""/>
            </a:pPr>
            <a:r>
              <a:rPr lang="en-US" sz="2400" i="1" dirty="0">
                <a:latin typeface="Times New Roman" panose="02020603050405020304" pitchFamily="18" charset="0"/>
                <a:ea typeface="Times New Roman" panose="02020603050405020304" pitchFamily="18" charset="0"/>
                <a:cs typeface="B Zar" panose="00000400000000000000" pitchFamily="2" charset="-78"/>
              </a:rPr>
              <a:t>Framework</a:t>
            </a:r>
            <a:r>
              <a:rPr lang="ar-SA" sz="2400" dirty="0">
                <a:latin typeface="Times New Roman" panose="02020603050405020304" pitchFamily="18" charset="0"/>
                <a:ea typeface="Times New Roman" panose="02020603050405020304" pitchFamily="18" charset="0"/>
                <a:cs typeface="B Zar" panose="00000400000000000000" pitchFamily="2" charset="-78"/>
              </a:rPr>
              <a:t> 4.5</a:t>
            </a:r>
            <a:r>
              <a:rPr lang="en-US" sz="2400" i="1" dirty="0">
                <a:latin typeface="Times New Roman" panose="02020603050405020304" pitchFamily="18" charset="0"/>
                <a:ea typeface="Times New Roman" panose="02020603050405020304" pitchFamily="18" charset="0"/>
                <a:cs typeface="B Zar" panose="00000400000000000000" pitchFamily="2" charset="-78"/>
              </a:rPr>
              <a:t>     </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r" rtl="1">
              <a:lnSpc>
                <a:spcPct val="150000"/>
              </a:lnSpc>
              <a:buNone/>
            </a:pPr>
            <a:endParaRPr lang="en-US" sz="2400" dirty="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21</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63584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58724">
        <p15:prstTrans prst="peelOff"/>
      </p:transition>
    </mc:Choice>
    <mc:Fallback xmlns="">
      <p:transition spd="slow" advTm="5872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spcBef>
                <a:spcPts val="200"/>
              </a:spcBef>
            </a:pPr>
            <a:r>
              <a:rPr lang="ar-SA" b="1" u="sng" dirty="0">
                <a:solidFill>
                  <a:srgbClr val="0070C0"/>
                </a:solidFill>
                <a:latin typeface="Times New Roman" panose="02020603050405020304" pitchFamily="18" charset="0"/>
                <a:ea typeface="Times New Roman" panose="02020603050405020304" pitchFamily="18" charset="0"/>
                <a:cs typeface="B Zar" panose="00000400000000000000" pitchFamily="2" charset="-78"/>
              </a:rPr>
              <a:t>ارائه ایده </a:t>
            </a:r>
            <a:r>
              <a:rPr lang="fa-IR" b="1" u="sng" dirty="0" smtClean="0">
                <a:solidFill>
                  <a:srgbClr val="0070C0"/>
                </a:solidFill>
                <a:latin typeface="Times New Roman" panose="02020603050405020304" pitchFamily="18" charset="0"/>
                <a:ea typeface="Times New Roman" panose="02020603050405020304" pitchFamily="18" charset="0"/>
                <a:cs typeface="B Zar" panose="00000400000000000000" pitchFamily="2" charset="-78"/>
              </a:rPr>
              <a:t>براي ادامه كار</a:t>
            </a:r>
            <a:endParaRPr lang="en-US" sz="3200" b="1" u="sng" dirty="0">
              <a:solidFill>
                <a:srgbClr val="0070C0"/>
              </a:solidFill>
              <a:latin typeface="Times New Roman" panose="02020603050405020304" pitchFamily="18" charset="0"/>
              <a:ea typeface="Times New Roman" panose="02020603050405020304" pitchFamily="18" charset="0"/>
              <a:cs typeface="B Zar" panose="00000400000000000000" pitchFamily="2" charset="-78"/>
            </a:endParaRPr>
          </a:p>
        </p:txBody>
      </p:sp>
      <p:sp>
        <p:nvSpPr>
          <p:cNvPr id="3" name="Content Placeholder 2"/>
          <p:cNvSpPr>
            <a:spLocks noGrp="1"/>
          </p:cNvSpPr>
          <p:nvPr>
            <p:ph idx="1"/>
          </p:nvPr>
        </p:nvSpPr>
        <p:spPr/>
        <p:txBody>
          <a:bodyPr>
            <a:normAutofit/>
          </a:bodyPr>
          <a:lstStyle/>
          <a:p>
            <a:pPr lvl="0" algn="r" rtl="1">
              <a:lnSpc>
                <a:spcPct val="150000"/>
              </a:lnSpc>
              <a:buFont typeface="Wingdings" panose="05000000000000000000" pitchFamily="2" charset="2"/>
              <a:buChar char="q"/>
            </a:pPr>
            <a:r>
              <a:rPr lang="ar-SA" sz="2400" dirty="0" smtClean="0">
                <a:latin typeface="Calibri" panose="020F0502020204030204" pitchFamily="34" charset="0"/>
                <a:ea typeface="Times New Roman" panose="02020603050405020304" pitchFamily="18" charset="0"/>
                <a:cs typeface="B Zar" panose="00000400000000000000" pitchFamily="2" charset="-78"/>
              </a:rPr>
              <a:t>بررسی </a:t>
            </a:r>
            <a:r>
              <a:rPr lang="ar-SA" sz="2400" dirty="0">
                <a:latin typeface="Calibri" panose="020F0502020204030204" pitchFamily="34" charset="0"/>
                <a:ea typeface="Times New Roman" panose="02020603050405020304" pitchFamily="18" charset="0"/>
                <a:cs typeface="B Zar" panose="00000400000000000000" pitchFamily="2" charset="-78"/>
              </a:rPr>
              <a:t>و تست بهترین ترکیب الگوریتم‌های رمزگذاری از لحاظ سرعت،هزینه،کارایی و ... روی داده‌های مراقبت‌های بهداشتی برای رسیدن به مطلوب‌ترین نتیجه</a:t>
            </a:r>
            <a:endParaRPr lang="en-US" sz="2400" dirty="0">
              <a:latin typeface="Calibri" panose="020F0502020204030204" pitchFamily="34" charset="0"/>
              <a:ea typeface="Times New Roman" panose="02020603050405020304" pitchFamily="18" charset="0"/>
              <a:cs typeface="B Zar" panose="00000400000000000000" pitchFamily="2" charset="-78"/>
            </a:endParaRPr>
          </a:p>
          <a:p>
            <a:pPr lvl="0" algn="r" rtl="1">
              <a:lnSpc>
                <a:spcPct val="150000"/>
              </a:lnSpc>
              <a:buFont typeface="Wingdings" panose="05000000000000000000" pitchFamily="2" charset="2"/>
              <a:buChar char="q"/>
            </a:pPr>
            <a:r>
              <a:rPr lang="ar-SA" sz="2400" dirty="0">
                <a:latin typeface="Calibri" panose="020F0502020204030204" pitchFamily="34" charset="0"/>
                <a:ea typeface="Times New Roman" panose="02020603050405020304" pitchFamily="18" charset="0"/>
                <a:cs typeface="B Zar" panose="00000400000000000000" pitchFamily="2" charset="-78"/>
              </a:rPr>
              <a:t>پیاده‌سازی الگوریتم‌های رمزگذاری بومی ایران روی داده‌های مراقبت‌های بهداشتی</a:t>
            </a:r>
            <a:endParaRPr lang="en-US" sz="2400" dirty="0">
              <a:latin typeface="Calibri" panose="020F0502020204030204" pitchFamily="34" charset="0"/>
              <a:ea typeface="Times New Roman" panose="02020603050405020304" pitchFamily="18" charset="0"/>
              <a:cs typeface="B Zar" panose="00000400000000000000" pitchFamily="2" charset="-78"/>
            </a:endParaRPr>
          </a:p>
          <a:p>
            <a:pPr lvl="0" algn="r" rtl="1">
              <a:lnSpc>
                <a:spcPct val="150000"/>
              </a:lnSpc>
              <a:buFont typeface="Wingdings" panose="05000000000000000000" pitchFamily="2" charset="2"/>
              <a:buChar char="q"/>
            </a:pPr>
            <a:r>
              <a:rPr lang="ar-SA" sz="2400" dirty="0">
                <a:latin typeface="Calibri" panose="020F0502020204030204" pitchFamily="34" charset="0"/>
                <a:ea typeface="Times New Roman" panose="02020603050405020304" pitchFamily="18" charset="0"/>
                <a:cs typeface="B Zar" panose="00000400000000000000" pitchFamily="2" charset="-78"/>
              </a:rPr>
              <a:t>رمزگذاری چندلایه کارا روی داده‌های تصویری مراقبت‌های بهداشتی</a:t>
            </a:r>
            <a:endParaRPr lang="en-US" sz="2400" dirty="0">
              <a:latin typeface="Calibri" panose="020F0502020204030204" pitchFamily="34" charset="0"/>
              <a:ea typeface="Times New Roman" panose="02020603050405020304" pitchFamily="18" charset="0"/>
              <a:cs typeface="B Zar" panose="00000400000000000000" pitchFamily="2" charset="-78"/>
            </a:endParaRPr>
          </a:p>
          <a:p>
            <a:pPr lvl="0" algn="r" rtl="1">
              <a:lnSpc>
                <a:spcPct val="150000"/>
              </a:lnSpc>
              <a:buFont typeface="Wingdings" panose="05000000000000000000" pitchFamily="2" charset="2"/>
              <a:buChar char="q"/>
            </a:pPr>
            <a:r>
              <a:rPr lang="ar-SA" sz="2400" dirty="0">
                <a:latin typeface="Calibri" panose="020F0502020204030204" pitchFamily="34" charset="0"/>
                <a:ea typeface="Times New Roman" panose="02020603050405020304" pitchFamily="18" charset="0"/>
                <a:cs typeface="B Zar" panose="00000400000000000000" pitchFamily="2" charset="-78"/>
              </a:rPr>
              <a:t>ساخت برنامه امنیتی </a:t>
            </a:r>
            <a:r>
              <a:rPr lang="en-US" sz="2400" dirty="0">
                <a:latin typeface="Calibri" panose="020F0502020204030204" pitchFamily="34" charset="0"/>
                <a:ea typeface="Times New Roman" panose="02020603050405020304" pitchFamily="18" charset="0"/>
                <a:cs typeface="B Zar" panose="00000400000000000000" pitchFamily="2" charset="-78"/>
              </a:rPr>
              <a:t>Open Source</a:t>
            </a:r>
            <a:r>
              <a:rPr lang="fa-IR" sz="2400" dirty="0">
                <a:latin typeface="Calibri" panose="020F0502020204030204" pitchFamily="34" charset="0"/>
                <a:ea typeface="Times New Roman" panose="02020603050405020304" pitchFamily="18" charset="0"/>
                <a:cs typeface="B Zar" panose="00000400000000000000" pitchFamily="2" charset="-78"/>
              </a:rPr>
              <a:t> رمزگذاری چند لایه روی انواع سیستم </a:t>
            </a:r>
            <a:r>
              <a:rPr lang="fa-IR" sz="2400" dirty="0" smtClean="0">
                <a:latin typeface="Calibri" panose="020F0502020204030204" pitchFamily="34" charset="0"/>
                <a:ea typeface="Times New Roman" panose="02020603050405020304" pitchFamily="18" charset="0"/>
                <a:cs typeface="B Zar" panose="00000400000000000000" pitchFamily="2" charset="-78"/>
              </a:rPr>
              <a:t>ها</a:t>
            </a:r>
            <a:endParaRPr lang="en-US" sz="2400" dirty="0">
              <a:latin typeface="Calibri" panose="020F0502020204030204" pitchFamily="34" charset="0"/>
              <a:ea typeface="Times New Roman" panose="02020603050405020304" pitchFamily="18"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22</a:t>
            </a:fld>
            <a:endParaRPr lang="en-US"/>
          </a:p>
        </p:txBody>
      </p:sp>
      <p:pic>
        <p:nvPicPr>
          <p:cNvPr id="9" name="Picture 8"/>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4" y="47292"/>
            <a:ext cx="1079500" cy="1486535"/>
          </a:xfrm>
          <a:prstGeom prst="rect">
            <a:avLst/>
          </a:prstGeom>
          <a:noFill/>
          <a:ln>
            <a:noFill/>
          </a:ln>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058735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18081">
        <p15:prstTrans prst="peelOff"/>
      </p:transition>
    </mc:Choice>
    <mc:Fallback xmlns="">
      <p:transition spd="slow" advTm="1180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cs typeface="B Zar" panose="00000400000000000000" pitchFamily="2" charset="-78"/>
              </a:rPr>
              <a:t>باتشکر از توجه شما </a:t>
            </a:r>
            <a:endParaRPr lang="en-US" b="1" dirty="0">
              <a:cs typeface="B Zar" panose="00000400000000000000" pitchFamily="2" charset="-78"/>
            </a:endParaRPr>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1"/>
          </p:nvPr>
        </p:nvSpPr>
        <p:spPr/>
        <p:txBody>
          <a:bodyPr/>
          <a:lstStyle/>
          <a:p>
            <a:r>
              <a:rPr lang="fa-IR" smtClean="0"/>
              <a:t>ارائه سمینار تحقیق و تتبع نظری</a:t>
            </a:r>
            <a:endParaRPr lang="en-US"/>
          </a:p>
        </p:txBody>
      </p:sp>
      <p:sp>
        <p:nvSpPr>
          <p:cNvPr id="5" name="Slide Number Placeholder 4"/>
          <p:cNvSpPr>
            <a:spLocks noGrp="1"/>
          </p:cNvSpPr>
          <p:nvPr>
            <p:ph type="sldNum" sz="quarter" idx="12"/>
          </p:nvPr>
        </p:nvSpPr>
        <p:spPr/>
        <p:txBody>
          <a:bodyPr/>
          <a:lstStyle/>
          <a:p>
            <a:fld id="{673085D7-8213-4061-9BD4-04BE85624B6A}" type="slidenum">
              <a:rPr lang="en-US" smtClean="0"/>
              <a:t>23</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509936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7792">
        <p15:prstTrans prst="peelOff"/>
      </p:transition>
    </mc:Choice>
    <mc:Fallback xmlns="">
      <p:transition spd="slow" advTm="779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4" y="851339"/>
            <a:ext cx="8596668" cy="5190024"/>
          </a:xfrm>
        </p:spPr>
        <p:txBody>
          <a:bodyPr>
            <a:normAutofit/>
          </a:bodyPr>
          <a:lstStyle/>
          <a:p>
            <a:pPr marL="0" indent="0" algn="ctr" rtl="1">
              <a:buNone/>
            </a:pPr>
            <a:r>
              <a:rPr lang="fa-IR" sz="2400" b="1" dirty="0">
                <a:latin typeface="Calibri" panose="020F0502020204030204" pitchFamily="34" charset="0"/>
                <a:ea typeface="Calibri" panose="020F0502020204030204" pitchFamily="34" charset="0"/>
                <a:cs typeface="B Zar" panose="00000400000000000000" pitchFamily="2" charset="-78"/>
              </a:rPr>
              <a:t>استاد راهنما:</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دکتر سيدعلي رضوي</a:t>
            </a:r>
            <a:endParaRPr lang="en-US" sz="2800" b="1"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000" b="1" dirty="0">
                <a:latin typeface="Calibri" panose="020F0502020204030204" pitchFamily="34" charset="0"/>
                <a:ea typeface="Calibri" panose="020F0502020204030204" pitchFamily="34" charset="0"/>
                <a:cs typeface="B Zar" panose="00000400000000000000" pitchFamily="2" charset="-78"/>
              </a:rPr>
              <a:t>نگارنده:</a:t>
            </a:r>
            <a:endParaRPr lang="en-US" sz="20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400" b="1" dirty="0">
                <a:latin typeface="Calibri" panose="020F0502020204030204" pitchFamily="34" charset="0"/>
                <a:ea typeface="Calibri" panose="020F0502020204030204" pitchFamily="34" charset="0"/>
                <a:cs typeface="B Zar" panose="00000400000000000000" pitchFamily="2" charset="-78"/>
              </a:rPr>
              <a:t>سميه كرباسي راوري</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en-US" sz="2800" b="1" dirty="0">
                <a:latin typeface="Calibri" panose="020F0502020204030204" pitchFamily="34" charset="0"/>
                <a:ea typeface="Calibri" panose="020F0502020204030204" pitchFamily="34" charset="0"/>
                <a:cs typeface="B Zar" panose="00000400000000000000" pitchFamily="2" charset="-78"/>
              </a:rPr>
              <a:t> </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dirty="0">
                <a:latin typeface="Calibri" panose="020F0502020204030204" pitchFamily="34" charset="0"/>
                <a:ea typeface="Calibri" panose="020F0502020204030204" pitchFamily="34" charset="0"/>
                <a:cs typeface="B Zar" panose="00000400000000000000" pitchFamily="2" charset="-78"/>
              </a:rPr>
              <a:t>تابستان 1400</a:t>
            </a:r>
            <a:endParaRPr lang="en-US" sz="2800" dirty="0">
              <a:latin typeface="Calibri" panose="020F0502020204030204" pitchFamily="34" charset="0"/>
              <a:ea typeface="Calibri" panose="020F0502020204030204" pitchFamily="34" charset="0"/>
              <a:cs typeface="B Zar" panose="00000400000000000000" pitchFamily="2" charset="-78"/>
            </a:endParaRPr>
          </a:p>
          <a:p>
            <a:pPr marL="0" indent="0" algn="r">
              <a:buNone/>
            </a:pPr>
            <a:endParaRPr lang="en-US" sz="2800" dirty="0"/>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3</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6" y="126126"/>
            <a:ext cx="1079500" cy="1486535"/>
          </a:xfrm>
          <a:prstGeom prst="rect">
            <a:avLst/>
          </a:prstGeom>
          <a:noFill/>
          <a:ln>
            <a:noFill/>
          </a:ln>
        </p:spPr>
      </p:pic>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592552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6657">
        <p15:prstTrans prst="peelOff"/>
      </p:transition>
    </mc:Choice>
    <mc:Fallback xmlns="">
      <p:transition spd="slow" advTm="266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فهرست</a:t>
            </a:r>
            <a:endParaRPr lang="en-US"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rmAutofit/>
          </a:bodyPr>
          <a:lstStyle/>
          <a:p>
            <a:pPr algn="r" rtl="1">
              <a:lnSpc>
                <a:spcPct val="150000"/>
              </a:lnSpc>
            </a:pPr>
            <a:r>
              <a:rPr lang="fa-IR" sz="2400" b="1" u="sng" dirty="0" smtClean="0">
                <a:solidFill>
                  <a:srgbClr val="0070C0"/>
                </a:solidFill>
                <a:cs typeface="B Zar" panose="00000400000000000000" pitchFamily="2" charset="-78"/>
                <a:hlinkClick r:id="rId5" action="ppaction://hlinksldjump"/>
              </a:rPr>
              <a:t>تعريف مسئله و اهداف تحقيق</a:t>
            </a:r>
            <a:endParaRPr lang="fa-IR" sz="2400" b="1" u="sng" dirty="0" smtClean="0">
              <a:solidFill>
                <a:srgbClr val="0070C0"/>
              </a:solidFill>
              <a:cs typeface="B Zar" panose="00000400000000000000" pitchFamily="2" charset="-78"/>
            </a:endParaRPr>
          </a:p>
          <a:p>
            <a:pPr algn="r" rtl="1">
              <a:lnSpc>
                <a:spcPct val="150000"/>
              </a:lnSpc>
            </a:pPr>
            <a:r>
              <a:rPr lang="fa-IR" sz="2400" b="1" u="sng" dirty="0" smtClean="0">
                <a:solidFill>
                  <a:srgbClr val="0070C0"/>
                </a:solidFill>
                <a:cs typeface="B Zar" panose="00000400000000000000" pitchFamily="2" charset="-78"/>
                <a:hlinkClick r:id="rId6" action="ppaction://hlinksldjump"/>
              </a:rPr>
              <a:t>مقدمه و بررسي مفاهيم</a:t>
            </a:r>
            <a:endParaRPr lang="fa-IR" sz="2400" b="1" u="sng" dirty="0" smtClean="0">
              <a:solidFill>
                <a:srgbClr val="0070C0"/>
              </a:solidFill>
              <a:cs typeface="B Zar" panose="00000400000000000000" pitchFamily="2" charset="-78"/>
            </a:endParaRPr>
          </a:p>
          <a:p>
            <a:pPr algn="r" rtl="1">
              <a:lnSpc>
                <a:spcPct val="150000"/>
              </a:lnSpc>
            </a:pPr>
            <a:r>
              <a:rPr lang="fa-IR" sz="2400" b="1" u="sng" dirty="0" smtClean="0">
                <a:solidFill>
                  <a:srgbClr val="0070C0"/>
                </a:solidFill>
                <a:cs typeface="B Zar" panose="00000400000000000000" pitchFamily="2" charset="-78"/>
                <a:hlinkClick r:id="rId7" action="ppaction://hlinksldjump"/>
              </a:rPr>
              <a:t>مروري بر كارهاي انجام شده در پايان‌نامه</a:t>
            </a:r>
            <a:endParaRPr lang="fa-IR" sz="2400" b="1" u="sng" dirty="0" smtClean="0">
              <a:solidFill>
                <a:srgbClr val="0070C0"/>
              </a:solidFill>
              <a:cs typeface="B Zar" panose="00000400000000000000" pitchFamily="2" charset="-78"/>
            </a:endParaRPr>
          </a:p>
          <a:p>
            <a:pPr algn="r" rtl="1">
              <a:lnSpc>
                <a:spcPct val="150000"/>
              </a:lnSpc>
            </a:pPr>
            <a:r>
              <a:rPr lang="fa-IR" sz="2400" b="1" u="sng" dirty="0" smtClean="0">
                <a:solidFill>
                  <a:srgbClr val="0070C0"/>
                </a:solidFill>
                <a:cs typeface="B Zar" panose="00000400000000000000" pitchFamily="2" charset="-78"/>
                <a:hlinkClick r:id="rId8" action="ppaction://hlinksldjump"/>
              </a:rPr>
              <a:t>ارائه ايده براي ادامه كار</a:t>
            </a:r>
            <a:endParaRPr lang="fa-IR" sz="2400" b="1" u="sng" dirty="0" smtClean="0">
              <a:solidFill>
                <a:srgbClr val="0070C0"/>
              </a:solidFill>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4</a:t>
            </a:fld>
            <a:endParaRPr lang="en-US"/>
          </a:p>
        </p:txBody>
      </p:sp>
      <p:pic>
        <p:nvPicPr>
          <p:cNvPr id="6" name="Picture 5"/>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1049434" y="78830"/>
            <a:ext cx="1079500" cy="1486535"/>
          </a:xfrm>
          <a:prstGeom prst="rect">
            <a:avLst/>
          </a:prstGeom>
          <a:noFill/>
          <a:ln>
            <a:noFill/>
          </a:ln>
        </p:spPr>
      </p:pic>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994968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54355">
        <p15:prstTrans prst="peelOff"/>
      </p:transition>
    </mc:Choice>
    <mc:Fallback xmlns="">
      <p:transition spd="slow" advTm="543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375338"/>
            <a:ext cx="8596668" cy="1320800"/>
          </a:xfrm>
        </p:spPr>
        <p:txBody>
          <a:bodyPr/>
          <a:lstStyle/>
          <a:p>
            <a:pPr algn="ctr" rtl="1">
              <a:lnSpc>
                <a:spcPct val="150000"/>
              </a:lnSpc>
            </a:pPr>
            <a:r>
              <a:rPr lang="fa-IR" b="1" u="sng" dirty="0">
                <a:solidFill>
                  <a:srgbClr val="0070C0"/>
                </a:solidFill>
                <a:cs typeface="B Zar" panose="00000400000000000000" pitchFamily="2" charset="-78"/>
              </a:rPr>
              <a:t>تعريف مسئله و </a:t>
            </a:r>
            <a:r>
              <a:rPr lang="fa-IR" b="1" u="sng" dirty="0" smtClean="0">
                <a:solidFill>
                  <a:srgbClr val="0070C0"/>
                </a:solidFill>
                <a:cs typeface="B Zar" panose="00000400000000000000" pitchFamily="2" charset="-78"/>
              </a:rPr>
              <a:t>اهداف </a:t>
            </a:r>
            <a:r>
              <a:rPr lang="fa-IR" b="1" u="sng" dirty="0">
                <a:solidFill>
                  <a:srgbClr val="0070C0"/>
                </a:solidFill>
                <a:cs typeface="B Zar" panose="00000400000000000000" pitchFamily="2" charset="-78"/>
              </a:rPr>
              <a:t>تحقيق</a:t>
            </a: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5</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33671" y="78830"/>
            <a:ext cx="1079500" cy="1486535"/>
          </a:xfrm>
          <a:prstGeom prst="rect">
            <a:avLst/>
          </a:prstGeom>
          <a:noFill/>
          <a:ln>
            <a:noFill/>
          </a:ln>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555038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982">
        <p15:prstTrans prst="peelOff"/>
      </p:transition>
    </mc:Choice>
    <mc:Fallback xmlns="">
      <p:transition spd="slow" advTm="9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lnSpc>
                <a:spcPct val="150000"/>
              </a:lnSpc>
            </a:pPr>
            <a:r>
              <a:rPr lang="fa-IR" b="1" dirty="0">
                <a:solidFill>
                  <a:schemeClr val="tx1"/>
                </a:solidFill>
                <a:cs typeface="B Zar" panose="00000400000000000000" pitchFamily="2" charset="-78"/>
              </a:rPr>
              <a:t>تعريف </a:t>
            </a:r>
            <a:r>
              <a:rPr lang="fa-IR" b="1" dirty="0" smtClean="0">
                <a:solidFill>
                  <a:schemeClr val="tx1"/>
                </a:solidFill>
                <a:cs typeface="B Zar" panose="00000400000000000000" pitchFamily="2" charset="-78"/>
              </a:rPr>
              <a:t>مسئله</a:t>
            </a:r>
            <a:endParaRPr lang="fa-IR"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rmAutofit/>
          </a:bodyPr>
          <a:lstStyle/>
          <a:p>
            <a:pPr marL="336550" marR="57785" indent="0" algn="just" rtl="1">
              <a:lnSpc>
                <a:spcPct val="150000"/>
              </a:lnSpc>
              <a:buNone/>
            </a:pPr>
            <a:r>
              <a:rPr lang="ar-SA"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در مورد </a:t>
            </a:r>
            <a:r>
              <a:rPr lang="fa-IR"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محرمانگی </a:t>
            </a:r>
            <a:r>
              <a:rPr lang="ar-SA"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داده‌های مراقبت‌های بهداشتی (</a:t>
            </a:r>
            <a:r>
              <a:rPr lang="en-US" sz="2400" i="1"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 PHI </a:t>
            </a:r>
            <a:r>
              <a:rPr lang="ar-SA"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 هنگامی که در محیط ابر ذخیره می‌شوند، سیاست‌های درستی باید اعمال شود. این اطلاعات می‌تواند به دلیل ذخیره‌سازی در قالب ساده یا با استفاده از الگوریتم‌های رمزگذاری ضعیف، به خطر بیفتد</a:t>
            </a:r>
            <a:r>
              <a:rPr lang="ar-SA" sz="2400" dirty="0">
                <a:solidFill>
                  <a:srgbClr val="000000"/>
                </a:solidFill>
                <a:latin typeface="Times New Roman" panose="02020603050405020304" pitchFamily="18" charset="0"/>
                <a:ea typeface="Times New Roman" panose="02020603050405020304" pitchFamily="18" charset="0"/>
                <a:cs typeface="B Lotus" panose="00000400000000000000" pitchFamily="2" charset="-78"/>
              </a:rPr>
              <a:t>.</a:t>
            </a:r>
            <a:endParaRPr lang="en-US" sz="2400" dirty="0">
              <a:latin typeface="Calibri" panose="020F0502020204030204" pitchFamily="34" charset="0"/>
              <a:ea typeface="Calibri" panose="020F0502020204030204" pitchFamily="34" charset="0"/>
              <a:cs typeface="B Lotus"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6</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3" y="47298"/>
            <a:ext cx="1079500" cy="1486535"/>
          </a:xfrm>
          <a:prstGeom prst="rect">
            <a:avLst/>
          </a:prstGeom>
          <a:noFill/>
          <a:ln>
            <a:noFill/>
          </a:ln>
        </p:spPr>
      </p:pic>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038547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2324">
        <p15:prstTrans prst="peelOff"/>
      </p:transition>
    </mc:Choice>
    <mc:Fallback xmlns="">
      <p:transition spd="slow" advTm="4232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a-IR" b="1" dirty="0" smtClean="0">
                <a:solidFill>
                  <a:schemeClr val="tx1"/>
                </a:solidFill>
                <a:cs typeface="B Zar" panose="00000400000000000000" pitchFamily="2" charset="-78"/>
              </a:rPr>
              <a:t>اهداف تحقيق</a:t>
            </a:r>
            <a:endParaRPr lang="en-US" b="1" dirty="0">
              <a:solidFill>
                <a:schemeClr val="tx1"/>
              </a:solidFill>
              <a:cs typeface="B Zar" panose="00000400000000000000" pitchFamily="2" charset="-78"/>
            </a:endParaRPr>
          </a:p>
        </p:txBody>
      </p:sp>
      <p:sp>
        <p:nvSpPr>
          <p:cNvPr id="3" name="Content Placeholder 2"/>
          <p:cNvSpPr>
            <a:spLocks noGrp="1"/>
          </p:cNvSpPr>
          <p:nvPr>
            <p:ph idx="1"/>
          </p:nvPr>
        </p:nvSpPr>
        <p:spPr/>
        <p:txBody>
          <a:bodyPr>
            <a:noAutofit/>
          </a:bodyPr>
          <a:lstStyle/>
          <a:p>
            <a:pPr marL="336550" marR="57785" indent="0" algn="just" rtl="1">
              <a:lnSpc>
                <a:spcPct val="150000"/>
              </a:lnSpc>
              <a:spcBef>
                <a:spcPts val="0"/>
              </a:spcBef>
              <a:buNone/>
            </a:pPr>
            <a:r>
              <a:rPr lang="ar-SA"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هدف اصلی این گزارش ارائه یک الگو و روش مطمئن برای حفظ محرمانگی داده‌های بیماران است. چون داده‌ها، به صورت همیشگی در محیط ابری در دسترس هستند.  این امر با رمزگذاری و رمزگشایی</a:t>
            </a:r>
            <a:r>
              <a:rPr lang="ar-SA" sz="2400" dirty="0">
                <a:solidFill>
                  <a:srgbClr val="000000"/>
                </a:solidFill>
                <a:latin typeface="Calibri" panose="020F0502020204030204" pitchFamily="34" charset="0"/>
                <a:ea typeface="Times New Roman" panose="02020603050405020304" pitchFamily="18" charset="0"/>
                <a:cs typeface="B Zar" panose="00000400000000000000" pitchFamily="2" charset="-78"/>
              </a:rPr>
              <a:t> </a:t>
            </a:r>
            <a:r>
              <a:rPr lang="ar-SA"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داده‌ها به صورت چند لایه به دست </a:t>
            </a:r>
            <a:r>
              <a:rPr lang="ar-SA" sz="2400"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می‌آید</a:t>
            </a:r>
            <a:r>
              <a:rPr lang="fa-IR" sz="2400"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a:t>
            </a:r>
          </a:p>
          <a:p>
            <a:pPr marL="336550" marR="57785" indent="0" algn="just" rtl="1">
              <a:lnSpc>
                <a:spcPct val="150000"/>
              </a:lnSpc>
              <a:spcBef>
                <a:spcPts val="0"/>
              </a:spcBef>
              <a:buNone/>
            </a:pPr>
            <a:r>
              <a:rPr lang="ar-SA" sz="2400"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 </a:t>
            </a:r>
            <a:r>
              <a:rPr lang="ar-SA"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الگوریتم‌هایی که برای رمزگذاری استفاده خواهیم کرد؛ الگوریتم‌های استاندارد هستند که توسط</a:t>
            </a:r>
            <a:r>
              <a:rPr lang="en-US" sz="2400" i="1"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 NIST </a:t>
            </a:r>
            <a:r>
              <a:rPr lang="ar-SA"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توصیه می‌شوند. در این‌جا هدف استفاده </a:t>
            </a:r>
            <a:r>
              <a:rPr lang="fa-IR" sz="2400"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از</a:t>
            </a:r>
            <a:r>
              <a:rPr lang="ar-SA" sz="2400" dirty="0" smtClean="0">
                <a:solidFill>
                  <a:srgbClr val="000000"/>
                </a:solidFill>
                <a:latin typeface="Times New Roman" panose="02020603050405020304" pitchFamily="18" charset="0"/>
                <a:ea typeface="Times New Roman" panose="02020603050405020304" pitchFamily="18" charset="0"/>
                <a:cs typeface="B Zar" panose="00000400000000000000" pitchFamily="2" charset="-78"/>
              </a:rPr>
              <a:t> </a:t>
            </a:r>
            <a:r>
              <a:rPr lang="ar-SA" sz="2400" dirty="0">
                <a:solidFill>
                  <a:srgbClr val="000000"/>
                </a:solidFill>
                <a:latin typeface="Times New Roman" panose="02020603050405020304" pitchFamily="18" charset="0"/>
                <a:ea typeface="Times New Roman" panose="02020603050405020304" pitchFamily="18" charset="0"/>
                <a:cs typeface="B Zar" panose="00000400000000000000" pitchFamily="2" charset="-78"/>
              </a:rPr>
              <a:t>الگوریتم‌های چندگانه برای حفظ محرمانگی داده‌ها است.</a:t>
            </a:r>
            <a:endParaRPr lang="en-US" sz="2400" dirty="0">
              <a:latin typeface="Calibri" panose="020F0502020204030204" pitchFamily="34" charset="0"/>
              <a:ea typeface="Calibri" panose="020F0502020204030204" pitchFamily="34" charset="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7</a:t>
            </a:fld>
            <a:endParaRPr lang="en-US"/>
          </a:p>
        </p:txBody>
      </p:sp>
      <p:pic>
        <p:nvPicPr>
          <p:cNvPr id="8" name="Picture 7"/>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49438" y="31532"/>
            <a:ext cx="1079500" cy="1486535"/>
          </a:xfrm>
          <a:prstGeom prst="rect">
            <a:avLst/>
          </a:prstGeom>
          <a:noFill/>
          <a:ln>
            <a:noFill/>
          </a:ln>
        </p:spPr>
      </p:pic>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32549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74138">
        <p15:prstTrans prst="peelOff"/>
      </p:transition>
    </mc:Choice>
    <mc:Fallback xmlns="">
      <p:transition spd="slow" advTm="741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rtl="1"/>
            <a:r>
              <a:rPr lang="fa-IR" b="1" dirty="0" smtClean="0">
                <a:solidFill>
                  <a:schemeClr val="tx1"/>
                </a:solidFill>
                <a:cs typeface="B Zar" panose="00000400000000000000" pitchFamily="2" charset="-78"/>
              </a:rPr>
              <a:t>نكته</a:t>
            </a:r>
            <a:endParaRPr lang="en-US" b="1" dirty="0">
              <a:solidFill>
                <a:schemeClr val="tx1"/>
              </a:solidFill>
              <a:cs typeface="B Zar" panose="00000400000000000000" pitchFamily="2" charset="-78"/>
            </a:endParaRPr>
          </a:p>
        </p:txBody>
      </p:sp>
      <p:sp>
        <p:nvSpPr>
          <p:cNvPr id="3" name="Content Placeholder 2"/>
          <p:cNvSpPr>
            <a:spLocks noGrp="1"/>
          </p:cNvSpPr>
          <p:nvPr>
            <p:ph idx="1"/>
          </p:nvPr>
        </p:nvSpPr>
        <p:spPr>
          <a:xfrm>
            <a:off x="535444" y="1930400"/>
            <a:ext cx="8596668" cy="3880773"/>
          </a:xfrm>
        </p:spPr>
        <p:txBody>
          <a:bodyPr>
            <a:normAutofit/>
          </a:bodyPr>
          <a:lstStyle/>
          <a:p>
            <a:pPr marL="0" indent="0" algn="r" rtl="1">
              <a:lnSpc>
                <a:spcPct val="150000"/>
              </a:lnSpc>
              <a:buNone/>
            </a:pPr>
            <a:r>
              <a:rPr lang="en-US" sz="2400" b="1" i="1" dirty="0" smtClean="0">
                <a:cs typeface="B Zar" panose="00000400000000000000" pitchFamily="2" charset="-78"/>
              </a:rPr>
              <a:t>NIST</a:t>
            </a:r>
            <a:endParaRPr lang="fa-IR" sz="2400" b="1" i="1" dirty="0" smtClean="0">
              <a:cs typeface="B Zar" panose="00000400000000000000" pitchFamily="2" charset="-78"/>
            </a:endParaRPr>
          </a:p>
          <a:p>
            <a:pPr marL="0" indent="0" algn="ctr" rtl="1">
              <a:lnSpc>
                <a:spcPct val="150000"/>
              </a:lnSpc>
              <a:buNone/>
            </a:pPr>
            <a:r>
              <a:rPr lang="en-US" sz="2400" b="1" i="1" dirty="0" smtClean="0">
                <a:cs typeface="B Zar" panose="00000400000000000000" pitchFamily="2" charset="-78"/>
              </a:rPr>
              <a:t>The </a:t>
            </a:r>
            <a:r>
              <a:rPr lang="en-US" sz="2400" b="1" i="1" dirty="0">
                <a:cs typeface="B Zar" panose="00000400000000000000" pitchFamily="2" charset="-78"/>
              </a:rPr>
              <a:t>National Institute of Standards and </a:t>
            </a:r>
            <a:r>
              <a:rPr lang="en-US" sz="2400" b="1" i="1" dirty="0" smtClean="0">
                <a:cs typeface="B Zar" panose="00000400000000000000" pitchFamily="2" charset="-78"/>
              </a:rPr>
              <a:t>Technology</a:t>
            </a:r>
            <a:endParaRPr lang="fa-IR" sz="2400" b="1" i="1" dirty="0" smtClean="0">
              <a:cs typeface="B Zar" panose="00000400000000000000" pitchFamily="2" charset="-78"/>
            </a:endParaRPr>
          </a:p>
          <a:p>
            <a:pPr marL="0" indent="0" algn="r" rtl="1">
              <a:lnSpc>
                <a:spcPct val="150000"/>
              </a:lnSpc>
              <a:buNone/>
            </a:pPr>
            <a:r>
              <a:rPr lang="fa-IR" sz="2400" b="1" dirty="0" smtClean="0">
                <a:cs typeface="B Zar" panose="00000400000000000000" pitchFamily="2" charset="-78"/>
              </a:rPr>
              <a:t>به معناي </a:t>
            </a:r>
          </a:p>
          <a:p>
            <a:pPr marL="0" indent="0" algn="ctr" rtl="1">
              <a:lnSpc>
                <a:spcPct val="150000"/>
              </a:lnSpc>
              <a:buNone/>
            </a:pPr>
            <a:r>
              <a:rPr lang="fa-IR" sz="2400" b="1" dirty="0" smtClean="0">
                <a:cs typeface="B Zar" panose="00000400000000000000" pitchFamily="2" charset="-78"/>
              </a:rPr>
              <a:t>موسسه ملي استاندارد و فناوري</a:t>
            </a:r>
          </a:p>
          <a:p>
            <a:pPr marL="0" indent="0" algn="ctr" rtl="1">
              <a:lnSpc>
                <a:spcPct val="150000"/>
              </a:lnSpc>
              <a:buNone/>
            </a:pPr>
            <a:r>
              <a:rPr lang="fa-IR" sz="2400" b="1" dirty="0" smtClean="0">
                <a:cs typeface="B Zar" panose="00000400000000000000" pitchFamily="2" charset="-78"/>
              </a:rPr>
              <a:t>در ايالات متحده آمريكا</a:t>
            </a:r>
            <a:endParaRPr lang="en-US" sz="2400" b="1" dirty="0">
              <a:cs typeface="B Zar" panose="00000400000000000000" pitchFamily="2" charset="-78"/>
            </a:endParaRPr>
          </a:p>
        </p:txBody>
      </p:sp>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8</a:t>
            </a:fld>
            <a:endParaRPr lang="en-US"/>
          </a:p>
        </p:txBody>
      </p:sp>
      <p:pic>
        <p:nvPicPr>
          <p:cNvPr id="6" name="Picture 5"/>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017901" y="94596"/>
            <a:ext cx="1079500" cy="1486535"/>
          </a:xfrm>
          <a:prstGeom prst="rect">
            <a:avLst/>
          </a:prstGeom>
          <a:noFill/>
          <a:ln>
            <a:noFill/>
          </a:ln>
        </p:spPr>
      </p:pic>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125203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236">
        <p15:prstTrans prst="peelOff"/>
      </p:transition>
    </mc:Choice>
    <mc:Fallback xmlns="">
      <p:transition spd="slow" advTm="302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475206" y="1355835"/>
            <a:ext cx="6256166" cy="3927228"/>
          </a:xfrm>
        </p:spPr>
      </p:pic>
      <p:sp>
        <p:nvSpPr>
          <p:cNvPr id="4" name="Footer Placeholder 3"/>
          <p:cNvSpPr>
            <a:spLocks noGrp="1"/>
          </p:cNvSpPr>
          <p:nvPr>
            <p:ph type="ftr" sz="quarter" idx="11"/>
          </p:nvPr>
        </p:nvSpPr>
        <p:spPr/>
        <p:txBody>
          <a:bodyPr/>
          <a:lstStyle/>
          <a:p>
            <a:r>
              <a:rPr lang="fa-IR" sz="2400" b="1" dirty="0" smtClean="0">
                <a:solidFill>
                  <a:srgbClr val="0070C0"/>
                </a:solidFill>
                <a:cs typeface="B Zar" panose="00000400000000000000" pitchFamily="2" charset="-78"/>
              </a:rPr>
              <a:t>ارائه سمینار تحقیق و تتبع نظری</a:t>
            </a:r>
            <a:endParaRPr lang="en-US" sz="2400" b="1" dirty="0">
              <a:solidFill>
                <a:srgbClr val="0070C0"/>
              </a:solidFill>
              <a:cs typeface="B Zar" panose="00000400000000000000" pitchFamily="2" charset="-78"/>
            </a:endParaRPr>
          </a:p>
        </p:txBody>
      </p:sp>
      <p:sp>
        <p:nvSpPr>
          <p:cNvPr id="5" name="Slide Number Placeholder 4"/>
          <p:cNvSpPr>
            <a:spLocks noGrp="1"/>
          </p:cNvSpPr>
          <p:nvPr>
            <p:ph type="sldNum" sz="quarter" idx="12"/>
          </p:nvPr>
        </p:nvSpPr>
        <p:spPr/>
        <p:txBody>
          <a:bodyPr/>
          <a:lstStyle/>
          <a:p>
            <a:fld id="{673085D7-8213-4061-9BD4-04BE85624B6A}" type="slidenum">
              <a:rPr lang="en-US" smtClean="0"/>
              <a:t>9</a:t>
            </a:fld>
            <a:endParaRPr lang="en-US"/>
          </a:p>
        </p:txBody>
      </p:sp>
      <p:pic>
        <p:nvPicPr>
          <p:cNvPr id="7" name="Picture 6"/>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017907" y="63062"/>
            <a:ext cx="1079500" cy="1486535"/>
          </a:xfrm>
          <a:prstGeom prst="rect">
            <a:avLst/>
          </a:prstGeom>
          <a:noFill/>
          <a:ln>
            <a:noFill/>
          </a:ln>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85453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7606">
        <p15:prstTrans prst="peelOff"/>
      </p:transition>
    </mc:Choice>
    <mc:Fallback xmlns="">
      <p:transition spd="slow" advTm="76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183</TotalTime>
  <Words>703</Words>
  <Application>Microsoft Office PowerPoint</Application>
  <PresentationFormat>Widescreen</PresentationFormat>
  <Paragraphs>148</Paragraphs>
  <Slides>23</Slides>
  <Notes>23</Notes>
  <HiddenSlides>0</HiddenSlides>
  <MMClips>23</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23</vt:i4>
      </vt:variant>
    </vt:vector>
  </HeadingPairs>
  <TitlesOfParts>
    <vt:vector size="35" baseType="lpstr">
      <vt:lpstr>Arial</vt:lpstr>
      <vt:lpstr>B Lotus</vt:lpstr>
      <vt:lpstr>B Zar</vt:lpstr>
      <vt:lpstr>Calibri</vt:lpstr>
      <vt:lpstr>Cambria</vt:lpstr>
      <vt:lpstr>Symbol</vt:lpstr>
      <vt:lpstr>Tahoma</vt:lpstr>
      <vt:lpstr>Times New Roman</vt:lpstr>
      <vt:lpstr>Trebuchet MS</vt:lpstr>
      <vt:lpstr>Wingdings</vt:lpstr>
      <vt:lpstr>Wingdings 3</vt:lpstr>
      <vt:lpstr>Facet</vt:lpstr>
      <vt:lpstr>بسم الله الرحمن الرحیم</vt:lpstr>
      <vt:lpstr>PowerPoint Presentation</vt:lpstr>
      <vt:lpstr>PowerPoint Presentation</vt:lpstr>
      <vt:lpstr>فهرست</vt:lpstr>
      <vt:lpstr>تعريف مسئله و اهداف تحقيق</vt:lpstr>
      <vt:lpstr>تعريف مسئله</vt:lpstr>
      <vt:lpstr>اهداف تحقيق</vt:lpstr>
      <vt:lpstr>نكته</vt:lpstr>
      <vt:lpstr>PowerPoint Presentation</vt:lpstr>
      <vt:lpstr>مقدمه و بررسي مفاهيم</vt:lpstr>
      <vt:lpstr>سرویس امنیتی برای رمزنگاری  داده‌هاي مراقبت های بهداشتی</vt:lpstr>
      <vt:lpstr>رمزگذاري چندلايه</vt:lpstr>
      <vt:lpstr>مروري بر كارهاي انجام شده در پايان‌نامه</vt:lpstr>
      <vt:lpstr>راه‌اندازی آزمایشی طرح پیشنهادی</vt:lpstr>
      <vt:lpstr>PowerPoint Presentation</vt:lpstr>
      <vt:lpstr>فيش ارائه شده به بيمار MR no , password , address </vt:lpstr>
      <vt:lpstr>نكته</vt:lpstr>
      <vt:lpstr>اساس الگوريتم چند لايه پايان‌نامه</vt:lpstr>
      <vt:lpstr> فرآیند رمزگذاری و رمزگشایی در RDBMS  </vt:lpstr>
      <vt:lpstr>سخت‌افزار مورد نياز</vt:lpstr>
      <vt:lpstr> سیستم عامل و نرم‌افزار مورد نیاز</vt:lpstr>
      <vt:lpstr>ارائه ایده براي ادامه كار</vt:lpstr>
      <vt:lpstr>باتشکر از توجه شما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بسم الله الرحمن الرحیم</dc:title>
  <dc:creator>anita</dc:creator>
  <cp:lastModifiedBy>anita</cp:lastModifiedBy>
  <cp:revision>49</cp:revision>
  <dcterms:created xsi:type="dcterms:W3CDTF">2021-08-08T12:45:16Z</dcterms:created>
  <dcterms:modified xsi:type="dcterms:W3CDTF">2021-09-10T17:29:16Z</dcterms:modified>
</cp:coreProperties>
</file>

<file path=docProps/thumbnail.jpeg>
</file>